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1048" r:id="rId2"/>
    <p:sldId id="1044" r:id="rId3"/>
    <p:sldId id="1062" r:id="rId4"/>
    <p:sldId id="1063" r:id="rId5"/>
    <p:sldId id="1070" r:id="rId6"/>
    <p:sldId id="1075" r:id="rId7"/>
    <p:sldId id="1077" r:id="rId8"/>
    <p:sldId id="1067" r:id="rId9"/>
    <p:sldId id="1035" r:id="rId10"/>
    <p:sldId id="1069" r:id="rId11"/>
    <p:sldId id="1054" r:id="rId12"/>
    <p:sldId id="1055" r:id="rId13"/>
    <p:sldId id="1056" r:id="rId14"/>
    <p:sldId id="1057" r:id="rId15"/>
    <p:sldId id="1058" r:id="rId16"/>
    <p:sldId id="1059" r:id="rId17"/>
    <p:sldId id="1060" r:id="rId18"/>
    <p:sldId id="1061" r:id="rId19"/>
    <p:sldId id="1074" r:id="rId20"/>
    <p:sldId id="1076" r:id="rId21"/>
    <p:sldId id="1065" r:id="rId22"/>
    <p:sldId id="1073" r:id="rId23"/>
    <p:sldId id="1072" r:id="rId24"/>
  </p:sldIdLst>
  <p:sldSz cx="9144000" cy="6858000" type="screen4x3"/>
  <p:notesSz cx="7315200" cy="96012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803"/>
    <a:srgbClr val="61CE34"/>
    <a:srgbClr val="FF8784"/>
    <a:srgbClr val="FF337D"/>
    <a:srgbClr val="55A0FF"/>
    <a:srgbClr val="FF5050"/>
    <a:srgbClr val="FFCC00"/>
    <a:srgbClr val="FFFF99"/>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660"/>
  </p:normalViewPr>
  <p:slideViewPr>
    <p:cSldViewPr snapToGrid="0">
      <p:cViewPr>
        <p:scale>
          <a:sx n="125" d="100"/>
          <a:sy n="125" d="100"/>
        </p:scale>
        <p:origin x="-28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4" d="100"/>
          <a:sy n="64" d="100"/>
        </p:scale>
        <p:origin x="-19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7470D-33FC-B24D-8537-ED578B66DD84}" type="doc">
      <dgm:prSet loTypeId="urn:microsoft.com/office/officeart/2005/8/layout/hierarchy3" loCatId="" qsTypeId="urn:microsoft.com/office/officeart/2005/8/quickstyle/simple1" qsCatId="simple" csTypeId="urn:microsoft.com/office/officeart/2005/8/colors/accent6_2" csCatId="accent6" phldr="1"/>
      <dgm:spPr/>
      <dgm:t>
        <a:bodyPr/>
        <a:lstStyle/>
        <a:p>
          <a:endParaRPr lang="en-US"/>
        </a:p>
      </dgm:t>
    </dgm:pt>
    <dgm:pt modelId="{2F97BB2E-AAD3-F04F-A663-A454EC429845}">
      <dgm:prSet phldrT="[Text]"/>
      <dgm:spPr>
        <a:solidFill>
          <a:srgbClr val="3366FF"/>
        </a:solidFill>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rPr>
            <a:t>Commons </a:t>
          </a:r>
        </a:p>
      </dgm:t>
    </dgm:pt>
    <dgm:pt modelId="{B7C0C449-C173-EC4C-9EA6-CCB1E8D292E0}" type="parTrans" cxnId="{340E73CD-F74A-9D40-AE2C-108314BD30F5}">
      <dgm:prSet/>
      <dgm:spPr/>
      <dgm:t>
        <a:bodyPr/>
        <a:lstStyle/>
        <a:p>
          <a:endParaRPr lang="en-US"/>
        </a:p>
      </dgm:t>
    </dgm:pt>
    <dgm:pt modelId="{3DF626EF-70E2-E440-8BC2-F7641D758DBE}" type="sibTrans" cxnId="{340E73CD-F74A-9D40-AE2C-108314BD30F5}">
      <dgm:prSet/>
      <dgm:spPr/>
      <dgm:t>
        <a:bodyPr/>
        <a:lstStyle/>
        <a:p>
          <a:endParaRPr lang="en-US"/>
        </a:p>
      </dgm:t>
    </dgm:pt>
    <dgm:pt modelId="{6DDA9DDE-9675-5A46-869D-2F75A667DEFD}">
      <dgm:prSet phldrT="[Text]"/>
      <dgm:spPr>
        <a:solidFill>
          <a:srgbClr val="55A0FF">
            <a:alpha val="90000"/>
          </a:srgbClr>
        </a:solidFill>
      </dgm:spPr>
      <dgm:t>
        <a:bodyPr/>
        <a:lstStyle/>
        <a:p>
          <a:r>
            <a:rPr lang="en-US" dirty="0" smtClean="0"/>
            <a:t>Based on </a:t>
          </a:r>
          <a:r>
            <a:rPr lang="en-US" u="sng" dirty="0" smtClean="0"/>
            <a:t>Public Trust Doctrine</a:t>
          </a:r>
          <a:r>
            <a:rPr lang="en-US" u="sng" baseline="30000" dirty="0" smtClean="0"/>
            <a:t>1</a:t>
          </a:r>
          <a:r>
            <a:rPr lang="en-US" dirty="0" smtClean="0"/>
            <a:t>: Natural resources belong to the public; no one can be denied access</a:t>
          </a:r>
          <a:endParaRPr lang="en-US" dirty="0"/>
        </a:p>
      </dgm:t>
    </dgm:pt>
    <dgm:pt modelId="{8A86AF8B-0494-9A4C-8FF2-DCACFCC56FFB}" type="parTrans" cxnId="{F0BCE324-E6E0-884F-B7EF-DA266DF032B8}">
      <dgm:prSet/>
      <dgm:spPr/>
      <dgm:t>
        <a:bodyPr/>
        <a:lstStyle/>
        <a:p>
          <a:endParaRPr lang="en-US"/>
        </a:p>
      </dgm:t>
    </dgm:pt>
    <dgm:pt modelId="{88774A75-F8EF-0C49-9587-BF8BE230941C}" type="sibTrans" cxnId="{F0BCE324-E6E0-884F-B7EF-DA266DF032B8}">
      <dgm:prSet/>
      <dgm:spPr/>
      <dgm:t>
        <a:bodyPr/>
        <a:lstStyle/>
        <a:p>
          <a:endParaRPr lang="en-US"/>
        </a:p>
      </dgm:t>
    </dgm:pt>
    <dgm:pt modelId="{8288EF87-7E26-F34E-BAA4-05BE75E08FBD}">
      <dgm:prSet phldrT="[Text]"/>
      <dgm:spPr>
        <a:solidFill>
          <a:srgbClr val="55A0FF">
            <a:alpha val="90000"/>
          </a:srgbClr>
        </a:solidFill>
      </dgm:spPr>
      <dgm:t>
        <a:bodyPr/>
        <a:lstStyle/>
        <a:p>
          <a:r>
            <a:rPr lang="en-US" dirty="0" smtClean="0"/>
            <a:t>Intends to create a hierarchy of use where restoration and preservation take precedence </a:t>
          </a:r>
          <a:endParaRPr lang="en-US" dirty="0"/>
        </a:p>
      </dgm:t>
    </dgm:pt>
    <dgm:pt modelId="{3422F220-DBB1-C34C-B0D1-D0602FFF0B89}" type="parTrans" cxnId="{7B83ECFA-2853-7144-BF4B-B51AF1A8E855}">
      <dgm:prSet/>
      <dgm:spPr/>
      <dgm:t>
        <a:bodyPr/>
        <a:lstStyle/>
        <a:p>
          <a:endParaRPr lang="en-US"/>
        </a:p>
      </dgm:t>
    </dgm:pt>
    <dgm:pt modelId="{324968EC-84E1-9E4A-A053-FE3FF0238547}" type="sibTrans" cxnId="{7B83ECFA-2853-7144-BF4B-B51AF1A8E855}">
      <dgm:prSet/>
      <dgm:spPr/>
      <dgm:t>
        <a:bodyPr/>
        <a:lstStyle/>
        <a:p>
          <a:endParaRPr lang="en-US"/>
        </a:p>
      </dgm:t>
    </dgm:pt>
    <dgm:pt modelId="{D311BDAF-1B0B-D249-A6ED-BB498B5F06ED}">
      <dgm:prSet phldrT="[Text]"/>
      <dgm:spPr>
        <a:solidFill>
          <a:srgbClr val="FF5050"/>
        </a:solidFill>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rPr>
            <a:t>Current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endParaRPr>
        </a:p>
      </dgm:t>
    </dgm:pt>
    <dgm:pt modelId="{6A523F06-F387-4542-85FB-C67A3BCBE89D}" type="parTrans" cxnId="{E0848320-68C2-884C-88F3-1EE883F3078D}">
      <dgm:prSet/>
      <dgm:spPr/>
      <dgm:t>
        <a:bodyPr/>
        <a:lstStyle/>
        <a:p>
          <a:endParaRPr lang="en-US"/>
        </a:p>
      </dgm:t>
    </dgm:pt>
    <dgm:pt modelId="{34752C20-C1DE-044A-85FF-A35D8EAC9A3F}" type="sibTrans" cxnId="{E0848320-68C2-884C-88F3-1EE883F3078D}">
      <dgm:prSet/>
      <dgm:spPr/>
      <dgm:t>
        <a:bodyPr/>
        <a:lstStyle/>
        <a:p>
          <a:endParaRPr lang="en-US"/>
        </a:p>
      </dgm:t>
    </dgm:pt>
    <dgm:pt modelId="{67413B3F-7091-5C48-B892-F611BDFB1378}">
      <dgm:prSet phldrT="[Text]"/>
      <dgm:spPr>
        <a:solidFill>
          <a:srgbClr val="FF8784">
            <a:alpha val="90000"/>
          </a:srgbClr>
        </a:solidFill>
      </dgm:spPr>
      <dgm:t>
        <a:bodyPr/>
        <a:lstStyle/>
        <a:p>
          <a:r>
            <a:rPr lang="en-US" dirty="0" smtClean="0"/>
            <a:t>Based on </a:t>
          </a:r>
          <a:r>
            <a:rPr lang="en-US" u="sng" dirty="0" smtClean="0"/>
            <a:t>Capitalist Governance &amp; Trade Regimes</a:t>
          </a:r>
          <a:r>
            <a:rPr lang="en-US" u="none" dirty="0" smtClean="0"/>
            <a:t>: Resources are controlled by an elite and powerful few</a:t>
          </a:r>
          <a:endParaRPr lang="en-US" dirty="0"/>
        </a:p>
      </dgm:t>
    </dgm:pt>
    <dgm:pt modelId="{0CFCC188-E74F-3C4B-8B9A-3060541FF672}" type="parTrans" cxnId="{CF1E723D-74EF-BE4A-B18B-DECE51CBC350}">
      <dgm:prSet/>
      <dgm:spPr/>
      <dgm:t>
        <a:bodyPr/>
        <a:lstStyle/>
        <a:p>
          <a:endParaRPr lang="en-US"/>
        </a:p>
      </dgm:t>
    </dgm:pt>
    <dgm:pt modelId="{1F9A197F-14FC-3241-A021-96DF52F6AA8A}" type="sibTrans" cxnId="{CF1E723D-74EF-BE4A-B18B-DECE51CBC350}">
      <dgm:prSet/>
      <dgm:spPr/>
      <dgm:t>
        <a:bodyPr/>
        <a:lstStyle/>
        <a:p>
          <a:endParaRPr lang="en-US"/>
        </a:p>
      </dgm:t>
    </dgm:pt>
    <dgm:pt modelId="{42817545-31D3-184B-B272-478B20C3A6C1}">
      <dgm:prSet phldrT="[Text]"/>
      <dgm:spPr>
        <a:solidFill>
          <a:srgbClr val="FF8784">
            <a:alpha val="90000"/>
          </a:srgbClr>
        </a:solidFill>
      </dgm:spPr>
      <dgm:t>
        <a:bodyPr/>
        <a:lstStyle/>
        <a:p>
          <a:r>
            <a:rPr lang="en-US" u="none" dirty="0" smtClean="0"/>
            <a:t>Intends to privatize water supply and control it as a  commodity in local and global markets</a:t>
          </a:r>
          <a:endParaRPr lang="en-US" dirty="0"/>
        </a:p>
      </dgm:t>
    </dgm:pt>
    <dgm:pt modelId="{840C2FE5-2DC0-F745-A633-CD18717E79A3}" type="parTrans" cxnId="{11712837-9F7B-7545-8588-D4534C5FE14A}">
      <dgm:prSet/>
      <dgm:spPr/>
      <dgm:t>
        <a:bodyPr/>
        <a:lstStyle/>
        <a:p>
          <a:endParaRPr lang="en-US"/>
        </a:p>
      </dgm:t>
    </dgm:pt>
    <dgm:pt modelId="{636AE015-94C9-7E41-8428-05AC6343F010}" type="sibTrans" cxnId="{11712837-9F7B-7545-8588-D4534C5FE14A}">
      <dgm:prSet/>
      <dgm:spPr/>
      <dgm:t>
        <a:bodyPr/>
        <a:lstStyle/>
        <a:p>
          <a:endParaRPr lang="en-US"/>
        </a:p>
      </dgm:t>
    </dgm:pt>
    <dgm:pt modelId="{251ADA14-6343-784D-BAC9-5845ABA022EE}" type="pres">
      <dgm:prSet presAssocID="{DCF7470D-33FC-B24D-8537-ED578B66DD84}" presName="diagram" presStyleCnt="0">
        <dgm:presLayoutVars>
          <dgm:chPref val="1"/>
          <dgm:dir/>
          <dgm:animOne val="branch"/>
          <dgm:animLvl val="lvl"/>
          <dgm:resizeHandles/>
        </dgm:presLayoutVars>
      </dgm:prSet>
      <dgm:spPr/>
      <dgm:t>
        <a:bodyPr/>
        <a:lstStyle/>
        <a:p>
          <a:endParaRPr lang="en-US"/>
        </a:p>
      </dgm:t>
    </dgm:pt>
    <dgm:pt modelId="{78F6EF04-D03F-5B46-8711-A705A231BB39}" type="pres">
      <dgm:prSet presAssocID="{2F97BB2E-AAD3-F04F-A663-A454EC429845}" presName="root" presStyleCnt="0"/>
      <dgm:spPr/>
    </dgm:pt>
    <dgm:pt modelId="{D63444CC-F76C-DB4D-84BC-D39070BE47F9}" type="pres">
      <dgm:prSet presAssocID="{2F97BB2E-AAD3-F04F-A663-A454EC429845}" presName="rootComposite" presStyleCnt="0"/>
      <dgm:spPr/>
    </dgm:pt>
    <dgm:pt modelId="{D28759A3-AECF-D142-A27A-E3E6DB2DE271}" type="pres">
      <dgm:prSet presAssocID="{2F97BB2E-AAD3-F04F-A663-A454EC429845}" presName="rootText" presStyleLbl="node1" presStyleIdx="0" presStyleCnt="2" custScaleY="56201" custLinFactNeighborX="-15812" custLinFactNeighborY="-17640"/>
      <dgm:spPr/>
      <dgm:t>
        <a:bodyPr/>
        <a:lstStyle/>
        <a:p>
          <a:endParaRPr lang="en-US"/>
        </a:p>
      </dgm:t>
    </dgm:pt>
    <dgm:pt modelId="{7830C0A4-9808-4E47-8960-276225BDE406}" type="pres">
      <dgm:prSet presAssocID="{2F97BB2E-AAD3-F04F-A663-A454EC429845}" presName="rootConnector" presStyleLbl="node1" presStyleIdx="0" presStyleCnt="2"/>
      <dgm:spPr/>
      <dgm:t>
        <a:bodyPr/>
        <a:lstStyle/>
        <a:p>
          <a:endParaRPr lang="en-US"/>
        </a:p>
      </dgm:t>
    </dgm:pt>
    <dgm:pt modelId="{A947D898-C3B5-134E-853B-64A4CBBF64A7}" type="pres">
      <dgm:prSet presAssocID="{2F97BB2E-AAD3-F04F-A663-A454EC429845}" presName="childShape" presStyleCnt="0"/>
      <dgm:spPr/>
    </dgm:pt>
    <dgm:pt modelId="{CABD780D-C482-2741-B15B-48F10DC1C4CF}" type="pres">
      <dgm:prSet presAssocID="{8A86AF8B-0494-9A4C-8FF2-DCACFCC56FFB}" presName="Name13" presStyleLbl="parChTrans1D2" presStyleIdx="0" presStyleCnt="4"/>
      <dgm:spPr/>
      <dgm:t>
        <a:bodyPr/>
        <a:lstStyle/>
        <a:p>
          <a:endParaRPr lang="en-US"/>
        </a:p>
      </dgm:t>
    </dgm:pt>
    <dgm:pt modelId="{97FC00C3-9216-574E-95C5-B07E2C6CF94F}" type="pres">
      <dgm:prSet presAssocID="{6DDA9DDE-9675-5A46-869D-2F75A667DEFD}" presName="childText" presStyleLbl="bgAcc1" presStyleIdx="0" presStyleCnt="4" custScaleY="69967" custLinFactNeighborX="-1157" custLinFactNeighborY="-1254">
        <dgm:presLayoutVars>
          <dgm:bulletEnabled val="1"/>
        </dgm:presLayoutVars>
      </dgm:prSet>
      <dgm:spPr/>
      <dgm:t>
        <a:bodyPr/>
        <a:lstStyle/>
        <a:p>
          <a:endParaRPr lang="en-US"/>
        </a:p>
      </dgm:t>
    </dgm:pt>
    <dgm:pt modelId="{9AD8F2C0-4B2F-2F49-B985-F2ED7A3DE0E4}" type="pres">
      <dgm:prSet presAssocID="{3422F220-DBB1-C34C-B0D1-D0602FFF0B89}" presName="Name13" presStyleLbl="parChTrans1D2" presStyleIdx="1" presStyleCnt="4"/>
      <dgm:spPr/>
      <dgm:t>
        <a:bodyPr/>
        <a:lstStyle/>
        <a:p>
          <a:endParaRPr lang="en-US"/>
        </a:p>
      </dgm:t>
    </dgm:pt>
    <dgm:pt modelId="{C267B9AA-FF6F-534B-A95A-7471FEA6BE7C}" type="pres">
      <dgm:prSet presAssocID="{8288EF87-7E26-F34E-BAA4-05BE75E08FBD}" presName="childText" presStyleLbl="bgAcc1" presStyleIdx="1" presStyleCnt="4" custScaleY="74373" custLinFactNeighborX="834" custLinFactNeighborY="11928">
        <dgm:presLayoutVars>
          <dgm:bulletEnabled val="1"/>
        </dgm:presLayoutVars>
      </dgm:prSet>
      <dgm:spPr/>
      <dgm:t>
        <a:bodyPr/>
        <a:lstStyle/>
        <a:p>
          <a:endParaRPr lang="en-US"/>
        </a:p>
      </dgm:t>
    </dgm:pt>
    <dgm:pt modelId="{8090DC22-F284-094B-B613-16E69A03AB80}" type="pres">
      <dgm:prSet presAssocID="{D311BDAF-1B0B-D249-A6ED-BB498B5F06ED}" presName="root" presStyleCnt="0"/>
      <dgm:spPr/>
    </dgm:pt>
    <dgm:pt modelId="{C5742017-F5F4-8A45-BD96-82FA011243F9}" type="pres">
      <dgm:prSet presAssocID="{D311BDAF-1B0B-D249-A6ED-BB498B5F06ED}" presName="rootComposite" presStyleCnt="0"/>
      <dgm:spPr/>
    </dgm:pt>
    <dgm:pt modelId="{F9817A56-41C1-104F-B6F8-66957D0D8491}" type="pres">
      <dgm:prSet presAssocID="{D311BDAF-1B0B-D249-A6ED-BB498B5F06ED}" presName="rootText" presStyleLbl="node1" presStyleIdx="1" presStyleCnt="2" custScaleY="54843" custLinFactNeighborX="313" custLinFactNeighborY="-17504"/>
      <dgm:spPr/>
      <dgm:t>
        <a:bodyPr/>
        <a:lstStyle/>
        <a:p>
          <a:endParaRPr lang="en-US"/>
        </a:p>
      </dgm:t>
    </dgm:pt>
    <dgm:pt modelId="{5B5A90BB-1DF8-BE43-BD3A-530A82F397AE}" type="pres">
      <dgm:prSet presAssocID="{D311BDAF-1B0B-D249-A6ED-BB498B5F06ED}" presName="rootConnector" presStyleLbl="node1" presStyleIdx="1" presStyleCnt="2"/>
      <dgm:spPr/>
      <dgm:t>
        <a:bodyPr/>
        <a:lstStyle/>
        <a:p>
          <a:endParaRPr lang="en-US"/>
        </a:p>
      </dgm:t>
    </dgm:pt>
    <dgm:pt modelId="{A696168F-81E5-4348-9DB5-3F17A730A0AE}" type="pres">
      <dgm:prSet presAssocID="{D311BDAF-1B0B-D249-A6ED-BB498B5F06ED}" presName="childShape" presStyleCnt="0"/>
      <dgm:spPr/>
    </dgm:pt>
    <dgm:pt modelId="{BBAAFBB8-87B2-A142-8030-BB74AC8A8E8F}" type="pres">
      <dgm:prSet presAssocID="{0CFCC188-E74F-3C4B-8B9A-3060541FF672}" presName="Name13" presStyleLbl="parChTrans1D2" presStyleIdx="2" presStyleCnt="4"/>
      <dgm:spPr/>
      <dgm:t>
        <a:bodyPr/>
        <a:lstStyle/>
        <a:p>
          <a:endParaRPr lang="en-US"/>
        </a:p>
      </dgm:t>
    </dgm:pt>
    <dgm:pt modelId="{DD1C2743-21F6-E248-B903-7B8E667F2D0B}" type="pres">
      <dgm:prSet presAssocID="{67413B3F-7091-5C48-B892-F611BDFB1378}" presName="childText" presStyleLbl="bgAcc1" presStyleIdx="2" presStyleCnt="4" custScaleY="73350" custLinFactNeighborX="-391">
        <dgm:presLayoutVars>
          <dgm:bulletEnabled val="1"/>
        </dgm:presLayoutVars>
      </dgm:prSet>
      <dgm:spPr/>
      <dgm:t>
        <a:bodyPr/>
        <a:lstStyle/>
        <a:p>
          <a:endParaRPr lang="en-US"/>
        </a:p>
      </dgm:t>
    </dgm:pt>
    <dgm:pt modelId="{D5053A8A-B4E1-044B-91A5-E0010AD3A34B}" type="pres">
      <dgm:prSet presAssocID="{840C2FE5-2DC0-F745-A633-CD18717E79A3}" presName="Name13" presStyleLbl="parChTrans1D2" presStyleIdx="3" presStyleCnt="4"/>
      <dgm:spPr/>
      <dgm:t>
        <a:bodyPr/>
        <a:lstStyle/>
        <a:p>
          <a:endParaRPr lang="en-US"/>
        </a:p>
      </dgm:t>
    </dgm:pt>
    <dgm:pt modelId="{1ACF9F99-B111-4244-8C4A-2D3BCBFC15D3}" type="pres">
      <dgm:prSet presAssocID="{42817545-31D3-184B-B272-478B20C3A6C1}" presName="childText" presStyleLbl="bgAcc1" presStyleIdx="3" presStyleCnt="4" custScaleY="68389" custLinFactNeighborX="1172" custLinFactNeighborY="20005">
        <dgm:presLayoutVars>
          <dgm:bulletEnabled val="1"/>
        </dgm:presLayoutVars>
      </dgm:prSet>
      <dgm:spPr/>
      <dgm:t>
        <a:bodyPr/>
        <a:lstStyle/>
        <a:p>
          <a:endParaRPr lang="en-US"/>
        </a:p>
      </dgm:t>
    </dgm:pt>
  </dgm:ptLst>
  <dgm:cxnLst>
    <dgm:cxn modelId="{340E73CD-F74A-9D40-AE2C-108314BD30F5}" srcId="{DCF7470D-33FC-B24D-8537-ED578B66DD84}" destId="{2F97BB2E-AAD3-F04F-A663-A454EC429845}" srcOrd="0" destOrd="0" parTransId="{B7C0C449-C173-EC4C-9EA6-CCB1E8D292E0}" sibTransId="{3DF626EF-70E2-E440-8BC2-F7641D758DBE}"/>
    <dgm:cxn modelId="{4171559C-A3EE-1749-8E8E-98985B3FE1DF}" type="presOf" srcId="{42817545-31D3-184B-B272-478B20C3A6C1}" destId="{1ACF9F99-B111-4244-8C4A-2D3BCBFC15D3}" srcOrd="0" destOrd="0" presId="urn:microsoft.com/office/officeart/2005/8/layout/hierarchy3"/>
    <dgm:cxn modelId="{A497F04B-EDD2-C249-86A0-E7652E56CDF3}" type="presOf" srcId="{840C2FE5-2DC0-F745-A633-CD18717E79A3}" destId="{D5053A8A-B4E1-044B-91A5-E0010AD3A34B}" srcOrd="0" destOrd="0" presId="urn:microsoft.com/office/officeart/2005/8/layout/hierarchy3"/>
    <dgm:cxn modelId="{F0BCE324-E6E0-884F-B7EF-DA266DF032B8}" srcId="{2F97BB2E-AAD3-F04F-A663-A454EC429845}" destId="{6DDA9DDE-9675-5A46-869D-2F75A667DEFD}" srcOrd="0" destOrd="0" parTransId="{8A86AF8B-0494-9A4C-8FF2-DCACFCC56FFB}" sibTransId="{88774A75-F8EF-0C49-9587-BF8BE230941C}"/>
    <dgm:cxn modelId="{7B83ECFA-2853-7144-BF4B-B51AF1A8E855}" srcId="{2F97BB2E-AAD3-F04F-A663-A454EC429845}" destId="{8288EF87-7E26-F34E-BAA4-05BE75E08FBD}" srcOrd="1" destOrd="0" parTransId="{3422F220-DBB1-C34C-B0D1-D0602FFF0B89}" sibTransId="{324968EC-84E1-9E4A-A053-FE3FF0238547}"/>
    <dgm:cxn modelId="{18702A32-6413-0F42-9CA5-EABCB1F6CE67}" type="presOf" srcId="{8288EF87-7E26-F34E-BAA4-05BE75E08FBD}" destId="{C267B9AA-FF6F-534B-A95A-7471FEA6BE7C}" srcOrd="0" destOrd="0" presId="urn:microsoft.com/office/officeart/2005/8/layout/hierarchy3"/>
    <dgm:cxn modelId="{E0848320-68C2-884C-88F3-1EE883F3078D}" srcId="{DCF7470D-33FC-B24D-8537-ED578B66DD84}" destId="{D311BDAF-1B0B-D249-A6ED-BB498B5F06ED}" srcOrd="1" destOrd="0" parTransId="{6A523F06-F387-4542-85FB-C67A3BCBE89D}" sibTransId="{34752C20-C1DE-044A-85FF-A35D8EAC9A3F}"/>
    <dgm:cxn modelId="{498A7F80-1C51-F34B-A144-F35771E7DDEA}" type="presOf" srcId="{8A86AF8B-0494-9A4C-8FF2-DCACFCC56FFB}" destId="{CABD780D-C482-2741-B15B-48F10DC1C4CF}" srcOrd="0" destOrd="0" presId="urn:microsoft.com/office/officeart/2005/8/layout/hierarchy3"/>
    <dgm:cxn modelId="{415E1DD9-BA68-154E-B26D-0B6E32CE1676}" type="presOf" srcId="{0CFCC188-E74F-3C4B-8B9A-3060541FF672}" destId="{BBAAFBB8-87B2-A142-8030-BB74AC8A8E8F}" srcOrd="0" destOrd="0" presId="urn:microsoft.com/office/officeart/2005/8/layout/hierarchy3"/>
    <dgm:cxn modelId="{D1A90246-DEE6-B14F-A630-DA73864AD577}" type="presOf" srcId="{67413B3F-7091-5C48-B892-F611BDFB1378}" destId="{DD1C2743-21F6-E248-B903-7B8E667F2D0B}" srcOrd="0" destOrd="0" presId="urn:microsoft.com/office/officeart/2005/8/layout/hierarchy3"/>
    <dgm:cxn modelId="{CF1E723D-74EF-BE4A-B18B-DECE51CBC350}" srcId="{D311BDAF-1B0B-D249-A6ED-BB498B5F06ED}" destId="{67413B3F-7091-5C48-B892-F611BDFB1378}" srcOrd="0" destOrd="0" parTransId="{0CFCC188-E74F-3C4B-8B9A-3060541FF672}" sibTransId="{1F9A197F-14FC-3241-A021-96DF52F6AA8A}"/>
    <dgm:cxn modelId="{2BC5B49D-E2A0-9742-8746-84046F16CD8B}" type="presOf" srcId="{2F97BB2E-AAD3-F04F-A663-A454EC429845}" destId="{D28759A3-AECF-D142-A27A-E3E6DB2DE271}" srcOrd="0" destOrd="0" presId="urn:microsoft.com/office/officeart/2005/8/layout/hierarchy3"/>
    <dgm:cxn modelId="{AED00FBC-D237-874D-84AF-1347B03D0830}" type="presOf" srcId="{D311BDAF-1B0B-D249-A6ED-BB498B5F06ED}" destId="{5B5A90BB-1DF8-BE43-BD3A-530A82F397AE}" srcOrd="1" destOrd="0" presId="urn:microsoft.com/office/officeart/2005/8/layout/hierarchy3"/>
    <dgm:cxn modelId="{4EEECCC2-37EA-4A46-BF3A-E3EFE2011D58}" type="presOf" srcId="{2F97BB2E-AAD3-F04F-A663-A454EC429845}" destId="{7830C0A4-9808-4E47-8960-276225BDE406}" srcOrd="1" destOrd="0" presId="urn:microsoft.com/office/officeart/2005/8/layout/hierarchy3"/>
    <dgm:cxn modelId="{11712837-9F7B-7545-8588-D4534C5FE14A}" srcId="{D311BDAF-1B0B-D249-A6ED-BB498B5F06ED}" destId="{42817545-31D3-184B-B272-478B20C3A6C1}" srcOrd="1" destOrd="0" parTransId="{840C2FE5-2DC0-F745-A633-CD18717E79A3}" sibTransId="{636AE015-94C9-7E41-8428-05AC6343F010}"/>
    <dgm:cxn modelId="{047F745B-C25F-9043-BE27-0F5C9D456D5C}" type="presOf" srcId="{D311BDAF-1B0B-D249-A6ED-BB498B5F06ED}" destId="{F9817A56-41C1-104F-B6F8-66957D0D8491}" srcOrd="0" destOrd="0" presId="urn:microsoft.com/office/officeart/2005/8/layout/hierarchy3"/>
    <dgm:cxn modelId="{034D79A5-AB66-B945-8CA9-296FFE998D02}" type="presOf" srcId="{6DDA9DDE-9675-5A46-869D-2F75A667DEFD}" destId="{97FC00C3-9216-574E-95C5-B07E2C6CF94F}" srcOrd="0" destOrd="0" presId="urn:microsoft.com/office/officeart/2005/8/layout/hierarchy3"/>
    <dgm:cxn modelId="{BBC8C408-7439-DC4C-B23A-F4E133EFD614}" type="presOf" srcId="{DCF7470D-33FC-B24D-8537-ED578B66DD84}" destId="{251ADA14-6343-784D-BAC9-5845ABA022EE}" srcOrd="0" destOrd="0" presId="urn:microsoft.com/office/officeart/2005/8/layout/hierarchy3"/>
    <dgm:cxn modelId="{CE55C1BB-6A61-3540-940F-BB62616AAD8D}" type="presOf" srcId="{3422F220-DBB1-C34C-B0D1-D0602FFF0B89}" destId="{9AD8F2C0-4B2F-2F49-B985-F2ED7A3DE0E4}" srcOrd="0" destOrd="0" presId="urn:microsoft.com/office/officeart/2005/8/layout/hierarchy3"/>
    <dgm:cxn modelId="{F2DA8D01-DBCE-6B46-81CC-890B81375752}" type="presParOf" srcId="{251ADA14-6343-784D-BAC9-5845ABA022EE}" destId="{78F6EF04-D03F-5B46-8711-A705A231BB39}" srcOrd="0" destOrd="0" presId="urn:microsoft.com/office/officeart/2005/8/layout/hierarchy3"/>
    <dgm:cxn modelId="{4D3B98EA-E9E2-A348-AAD1-59509BB66697}" type="presParOf" srcId="{78F6EF04-D03F-5B46-8711-A705A231BB39}" destId="{D63444CC-F76C-DB4D-84BC-D39070BE47F9}" srcOrd="0" destOrd="0" presId="urn:microsoft.com/office/officeart/2005/8/layout/hierarchy3"/>
    <dgm:cxn modelId="{A23E7583-761E-5B4A-AA34-258EA0A1C05E}" type="presParOf" srcId="{D63444CC-F76C-DB4D-84BC-D39070BE47F9}" destId="{D28759A3-AECF-D142-A27A-E3E6DB2DE271}" srcOrd="0" destOrd="0" presId="urn:microsoft.com/office/officeart/2005/8/layout/hierarchy3"/>
    <dgm:cxn modelId="{4F723D4D-3B5B-574B-A736-4A276886AB1F}" type="presParOf" srcId="{D63444CC-F76C-DB4D-84BC-D39070BE47F9}" destId="{7830C0A4-9808-4E47-8960-276225BDE406}" srcOrd="1" destOrd="0" presId="urn:microsoft.com/office/officeart/2005/8/layout/hierarchy3"/>
    <dgm:cxn modelId="{AF75DD5C-3FC6-C441-A8A0-07DFABBB6D4B}" type="presParOf" srcId="{78F6EF04-D03F-5B46-8711-A705A231BB39}" destId="{A947D898-C3B5-134E-853B-64A4CBBF64A7}" srcOrd="1" destOrd="0" presId="urn:microsoft.com/office/officeart/2005/8/layout/hierarchy3"/>
    <dgm:cxn modelId="{2169ABCE-A69C-B844-87BE-C9623BF2591F}" type="presParOf" srcId="{A947D898-C3B5-134E-853B-64A4CBBF64A7}" destId="{CABD780D-C482-2741-B15B-48F10DC1C4CF}" srcOrd="0" destOrd="0" presId="urn:microsoft.com/office/officeart/2005/8/layout/hierarchy3"/>
    <dgm:cxn modelId="{673EE761-0D86-6C41-BDCC-CA2EDBB475AF}" type="presParOf" srcId="{A947D898-C3B5-134E-853B-64A4CBBF64A7}" destId="{97FC00C3-9216-574E-95C5-B07E2C6CF94F}" srcOrd="1" destOrd="0" presId="urn:microsoft.com/office/officeart/2005/8/layout/hierarchy3"/>
    <dgm:cxn modelId="{01A18BC4-495F-3142-825F-27863B8088E1}" type="presParOf" srcId="{A947D898-C3B5-134E-853B-64A4CBBF64A7}" destId="{9AD8F2C0-4B2F-2F49-B985-F2ED7A3DE0E4}" srcOrd="2" destOrd="0" presId="urn:microsoft.com/office/officeart/2005/8/layout/hierarchy3"/>
    <dgm:cxn modelId="{63AFD12F-2252-5B4F-A91C-D90558C4AAEF}" type="presParOf" srcId="{A947D898-C3B5-134E-853B-64A4CBBF64A7}" destId="{C267B9AA-FF6F-534B-A95A-7471FEA6BE7C}" srcOrd="3" destOrd="0" presId="urn:microsoft.com/office/officeart/2005/8/layout/hierarchy3"/>
    <dgm:cxn modelId="{E4CE0D3D-5807-D446-9FF5-250222D16535}" type="presParOf" srcId="{251ADA14-6343-784D-BAC9-5845ABA022EE}" destId="{8090DC22-F284-094B-B613-16E69A03AB80}" srcOrd="1" destOrd="0" presId="urn:microsoft.com/office/officeart/2005/8/layout/hierarchy3"/>
    <dgm:cxn modelId="{05A93AAD-B5C3-4B49-9E73-55C7260B29EE}" type="presParOf" srcId="{8090DC22-F284-094B-B613-16E69A03AB80}" destId="{C5742017-F5F4-8A45-BD96-82FA011243F9}" srcOrd="0" destOrd="0" presId="urn:microsoft.com/office/officeart/2005/8/layout/hierarchy3"/>
    <dgm:cxn modelId="{2D50F6C5-11C1-7C40-8101-BE30C7569AF6}" type="presParOf" srcId="{C5742017-F5F4-8A45-BD96-82FA011243F9}" destId="{F9817A56-41C1-104F-B6F8-66957D0D8491}" srcOrd="0" destOrd="0" presId="urn:microsoft.com/office/officeart/2005/8/layout/hierarchy3"/>
    <dgm:cxn modelId="{BBEC0FF6-158D-E245-B015-0718031BCDA5}" type="presParOf" srcId="{C5742017-F5F4-8A45-BD96-82FA011243F9}" destId="{5B5A90BB-1DF8-BE43-BD3A-530A82F397AE}" srcOrd="1" destOrd="0" presId="urn:microsoft.com/office/officeart/2005/8/layout/hierarchy3"/>
    <dgm:cxn modelId="{E59794E6-FEDA-F14B-AE4C-0B7304736644}" type="presParOf" srcId="{8090DC22-F284-094B-B613-16E69A03AB80}" destId="{A696168F-81E5-4348-9DB5-3F17A730A0AE}" srcOrd="1" destOrd="0" presId="urn:microsoft.com/office/officeart/2005/8/layout/hierarchy3"/>
    <dgm:cxn modelId="{3C2155B1-BF48-304B-8D17-E50F0DF9DFC7}" type="presParOf" srcId="{A696168F-81E5-4348-9DB5-3F17A730A0AE}" destId="{BBAAFBB8-87B2-A142-8030-BB74AC8A8E8F}" srcOrd="0" destOrd="0" presId="urn:microsoft.com/office/officeart/2005/8/layout/hierarchy3"/>
    <dgm:cxn modelId="{45B12EFD-71E6-7141-9916-693D023337E4}" type="presParOf" srcId="{A696168F-81E5-4348-9DB5-3F17A730A0AE}" destId="{DD1C2743-21F6-E248-B903-7B8E667F2D0B}" srcOrd="1" destOrd="0" presId="urn:microsoft.com/office/officeart/2005/8/layout/hierarchy3"/>
    <dgm:cxn modelId="{D6B699D8-319A-114A-939B-CAFFC0AD1276}" type="presParOf" srcId="{A696168F-81E5-4348-9DB5-3F17A730A0AE}" destId="{D5053A8A-B4E1-044B-91A5-E0010AD3A34B}" srcOrd="2" destOrd="0" presId="urn:microsoft.com/office/officeart/2005/8/layout/hierarchy3"/>
    <dgm:cxn modelId="{F5A6E20F-59BE-3A48-885D-ED9AEA312D2B}" type="presParOf" srcId="{A696168F-81E5-4348-9DB5-3F17A730A0AE}" destId="{1ACF9F99-B111-4244-8C4A-2D3BCBFC15D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82911-613C-944F-AFCA-AF065F3DB93A}"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A24BBAB7-8B03-EC45-A415-B94E8F9F4039}">
      <dgm:prSet phldrT="[Text]" custT="1"/>
      <dgm:spPr>
        <a:solidFill>
          <a:schemeClr val="accent6">
            <a:lumMod val="20000"/>
            <a:lumOff val="80000"/>
            <a:alpha val="60000"/>
          </a:schemeClr>
        </a:solidFill>
        <a:ln w="19050" cmpd="sng">
          <a:noFill/>
        </a:ln>
      </dgm:spPr>
      <dgm:t>
        <a:bodyPr/>
        <a:lstStyle/>
        <a:p>
          <a:pPr>
            <a:lnSpc>
              <a:spcPct val="80000"/>
            </a:lnSpc>
          </a:pPr>
          <a:endParaRPr lang="en-US" sz="1100" u="sng" dirty="0"/>
        </a:p>
      </dgm:t>
    </dgm:pt>
    <dgm:pt modelId="{D36AB8FF-1A2F-FE44-8075-F500AE8DFCA5}" type="parTrans" cxnId="{4A4ED2A2-9C9F-964A-9285-9E0E31D4F1E0}">
      <dgm:prSet/>
      <dgm:spPr/>
      <dgm:t>
        <a:bodyPr/>
        <a:lstStyle/>
        <a:p>
          <a:endParaRPr lang="en-US"/>
        </a:p>
      </dgm:t>
    </dgm:pt>
    <dgm:pt modelId="{A78F9637-7305-2749-9555-4A4AE96C3C3D}" type="sibTrans" cxnId="{4A4ED2A2-9C9F-964A-9285-9E0E31D4F1E0}">
      <dgm:prSet/>
      <dgm:spPr>
        <a:ln>
          <a:solidFill>
            <a:schemeClr val="accent5">
              <a:lumMod val="75000"/>
              <a:alpha val="90000"/>
            </a:schemeClr>
          </a:solidFill>
        </a:ln>
      </dgm:spPr>
      <dgm:t>
        <a:bodyPr/>
        <a:lstStyle/>
        <a:p>
          <a:endParaRPr lang="en-US"/>
        </a:p>
      </dgm:t>
    </dgm:pt>
    <dgm:pt modelId="{8975E32A-4EDF-F944-8935-AAAFEBA0A85F}">
      <dgm:prSet phldrT="[Text]" custT="1"/>
      <dgm:spPr>
        <a:solidFill>
          <a:schemeClr val="accent6">
            <a:lumMod val="20000"/>
            <a:lumOff val="80000"/>
            <a:alpha val="60000"/>
          </a:schemeClr>
        </a:solidFill>
        <a:ln w="19050" cmpd="sng">
          <a:noFill/>
        </a:ln>
      </dgm:spPr>
      <dgm:t>
        <a:bodyPr/>
        <a:lstStyle/>
        <a:p>
          <a:endParaRPr lang="en-US" sz="1100" u="sng" dirty="0"/>
        </a:p>
      </dgm:t>
    </dgm:pt>
    <dgm:pt modelId="{6A33A623-E9A1-B344-AC8B-1F689FB8FD22}" type="parTrans" cxnId="{12646995-E33C-194E-A74C-037B65E1E058}">
      <dgm:prSet/>
      <dgm:spPr/>
      <dgm:t>
        <a:bodyPr/>
        <a:lstStyle/>
        <a:p>
          <a:endParaRPr lang="en-US"/>
        </a:p>
      </dgm:t>
    </dgm:pt>
    <dgm:pt modelId="{06651F3A-C75D-D846-BF3C-5B0A6C9DB4D0}" type="sibTrans" cxnId="{12646995-E33C-194E-A74C-037B65E1E058}">
      <dgm:prSet/>
      <dgm:spPr>
        <a:ln>
          <a:solidFill>
            <a:schemeClr val="accent5">
              <a:lumMod val="75000"/>
              <a:alpha val="90000"/>
            </a:schemeClr>
          </a:solidFill>
        </a:ln>
      </dgm:spPr>
      <dgm:t>
        <a:bodyPr/>
        <a:lstStyle/>
        <a:p>
          <a:endParaRPr lang="en-US"/>
        </a:p>
      </dgm:t>
    </dgm:pt>
    <dgm:pt modelId="{62F81325-F472-F94D-A18C-5C1F91506D26}">
      <dgm:prSet phldrT="[Text]"/>
      <dgm:spPr>
        <a:solidFill>
          <a:schemeClr val="accent6">
            <a:lumMod val="20000"/>
            <a:lumOff val="80000"/>
            <a:alpha val="60000"/>
          </a:schemeClr>
        </a:solidFill>
        <a:ln w="19050" cmpd="sng">
          <a:noFill/>
        </a:ln>
      </dgm:spPr>
      <dgm:t>
        <a:bodyPr/>
        <a:lstStyle/>
        <a:p>
          <a:endParaRPr lang="en-US" u="sng" dirty="0"/>
        </a:p>
      </dgm:t>
    </dgm:pt>
    <dgm:pt modelId="{B426D825-DE61-DA46-8D99-CA6CDFE7C703}" type="parTrans" cxnId="{30A8C202-F57A-F140-A862-A12121FBB31B}">
      <dgm:prSet/>
      <dgm:spPr/>
      <dgm:t>
        <a:bodyPr/>
        <a:lstStyle/>
        <a:p>
          <a:endParaRPr lang="en-US"/>
        </a:p>
      </dgm:t>
    </dgm:pt>
    <dgm:pt modelId="{9FBBAA37-BACF-444B-8ABE-A15DAB90E0E5}" type="sibTrans" cxnId="{30A8C202-F57A-F140-A862-A12121FBB31B}">
      <dgm:prSet/>
      <dgm:spPr>
        <a:ln>
          <a:solidFill>
            <a:schemeClr val="accent5">
              <a:lumMod val="75000"/>
              <a:alpha val="90000"/>
            </a:schemeClr>
          </a:solidFill>
        </a:ln>
      </dgm:spPr>
      <dgm:t>
        <a:bodyPr/>
        <a:lstStyle/>
        <a:p>
          <a:endParaRPr lang="en-US"/>
        </a:p>
      </dgm:t>
    </dgm:pt>
    <dgm:pt modelId="{1BAE8AFA-51C7-B74B-A622-11F6F341014F}">
      <dgm:prSet phldrT="[Text]"/>
      <dgm:spPr>
        <a:solidFill>
          <a:schemeClr val="accent6">
            <a:lumMod val="20000"/>
            <a:lumOff val="80000"/>
            <a:alpha val="60000"/>
          </a:schemeClr>
        </a:solidFill>
        <a:ln w="19050" cmpd="sng">
          <a:noFill/>
        </a:ln>
      </dgm:spPr>
      <dgm:t>
        <a:bodyPr/>
        <a:lstStyle/>
        <a:p>
          <a:endParaRPr lang="en-US" u="sng" dirty="0"/>
        </a:p>
      </dgm:t>
    </dgm:pt>
    <dgm:pt modelId="{385E0007-DE22-0E44-A6C7-9C79B619B29D}" type="parTrans" cxnId="{94E1EC31-716F-E24F-8065-25E2E9C06090}">
      <dgm:prSet/>
      <dgm:spPr/>
      <dgm:t>
        <a:bodyPr/>
        <a:lstStyle/>
        <a:p>
          <a:endParaRPr lang="en-US"/>
        </a:p>
      </dgm:t>
    </dgm:pt>
    <dgm:pt modelId="{1A89C028-23F8-2043-A679-426D46696D6E}" type="sibTrans" cxnId="{94E1EC31-716F-E24F-8065-25E2E9C06090}">
      <dgm:prSet/>
      <dgm:spPr/>
      <dgm:t>
        <a:bodyPr/>
        <a:lstStyle/>
        <a:p>
          <a:endParaRPr lang="en-US"/>
        </a:p>
      </dgm:t>
    </dgm:pt>
    <dgm:pt modelId="{3EB1C63D-0371-5D4E-895B-F361239829F2}" type="pres">
      <dgm:prSet presAssocID="{1E582911-613C-944F-AFCA-AF065F3DB93A}" presName="outerComposite" presStyleCnt="0">
        <dgm:presLayoutVars>
          <dgm:chMax val="5"/>
          <dgm:dir/>
          <dgm:resizeHandles val="exact"/>
        </dgm:presLayoutVars>
      </dgm:prSet>
      <dgm:spPr/>
      <dgm:t>
        <a:bodyPr/>
        <a:lstStyle/>
        <a:p>
          <a:endParaRPr lang="en-US"/>
        </a:p>
      </dgm:t>
    </dgm:pt>
    <dgm:pt modelId="{553DE89F-496F-FD4F-966B-9F5D93F5C2B6}" type="pres">
      <dgm:prSet presAssocID="{1E582911-613C-944F-AFCA-AF065F3DB93A}" presName="dummyMaxCanvas" presStyleCnt="0">
        <dgm:presLayoutVars/>
      </dgm:prSet>
      <dgm:spPr/>
    </dgm:pt>
    <dgm:pt modelId="{65935C3B-48CC-D84A-8C40-A64BDC7DAEE6}" type="pres">
      <dgm:prSet presAssocID="{1E582911-613C-944F-AFCA-AF065F3DB93A}" presName="FourNodes_1" presStyleLbl="node1" presStyleIdx="0" presStyleCnt="4">
        <dgm:presLayoutVars>
          <dgm:bulletEnabled val="1"/>
        </dgm:presLayoutVars>
      </dgm:prSet>
      <dgm:spPr/>
      <dgm:t>
        <a:bodyPr/>
        <a:lstStyle/>
        <a:p>
          <a:endParaRPr lang="en-US"/>
        </a:p>
      </dgm:t>
    </dgm:pt>
    <dgm:pt modelId="{316D1FF0-6A55-A74A-B6ED-B3D70E325CA6}" type="pres">
      <dgm:prSet presAssocID="{1E582911-613C-944F-AFCA-AF065F3DB93A}" presName="FourNodes_2" presStyleLbl="node1" presStyleIdx="1" presStyleCnt="4">
        <dgm:presLayoutVars>
          <dgm:bulletEnabled val="1"/>
        </dgm:presLayoutVars>
      </dgm:prSet>
      <dgm:spPr/>
      <dgm:t>
        <a:bodyPr/>
        <a:lstStyle/>
        <a:p>
          <a:endParaRPr lang="en-US"/>
        </a:p>
      </dgm:t>
    </dgm:pt>
    <dgm:pt modelId="{0206174C-73A1-1F40-B986-A718CC3A32A2}" type="pres">
      <dgm:prSet presAssocID="{1E582911-613C-944F-AFCA-AF065F3DB93A}" presName="FourNodes_3" presStyleLbl="node1" presStyleIdx="2" presStyleCnt="4">
        <dgm:presLayoutVars>
          <dgm:bulletEnabled val="1"/>
        </dgm:presLayoutVars>
      </dgm:prSet>
      <dgm:spPr/>
      <dgm:t>
        <a:bodyPr/>
        <a:lstStyle/>
        <a:p>
          <a:endParaRPr lang="en-US"/>
        </a:p>
      </dgm:t>
    </dgm:pt>
    <dgm:pt modelId="{FE193BCD-8BB6-8C4B-AEB8-132BEE7A9171}" type="pres">
      <dgm:prSet presAssocID="{1E582911-613C-944F-AFCA-AF065F3DB93A}" presName="FourNodes_4" presStyleLbl="node1" presStyleIdx="3" presStyleCnt="4">
        <dgm:presLayoutVars>
          <dgm:bulletEnabled val="1"/>
        </dgm:presLayoutVars>
      </dgm:prSet>
      <dgm:spPr/>
      <dgm:t>
        <a:bodyPr/>
        <a:lstStyle/>
        <a:p>
          <a:endParaRPr lang="en-US"/>
        </a:p>
      </dgm:t>
    </dgm:pt>
    <dgm:pt modelId="{4B758912-3281-274B-8C2D-E8B3466E9304}" type="pres">
      <dgm:prSet presAssocID="{1E582911-613C-944F-AFCA-AF065F3DB93A}" presName="FourConn_1-2" presStyleLbl="fgAccFollowNode1" presStyleIdx="0" presStyleCnt="3">
        <dgm:presLayoutVars>
          <dgm:bulletEnabled val="1"/>
        </dgm:presLayoutVars>
      </dgm:prSet>
      <dgm:spPr/>
      <dgm:t>
        <a:bodyPr/>
        <a:lstStyle/>
        <a:p>
          <a:endParaRPr lang="en-US"/>
        </a:p>
      </dgm:t>
    </dgm:pt>
    <dgm:pt modelId="{F59E1DD3-46B1-7D4D-B036-96B2212539AF}" type="pres">
      <dgm:prSet presAssocID="{1E582911-613C-944F-AFCA-AF065F3DB93A}" presName="FourConn_2-3" presStyleLbl="fgAccFollowNode1" presStyleIdx="1" presStyleCnt="3">
        <dgm:presLayoutVars>
          <dgm:bulletEnabled val="1"/>
        </dgm:presLayoutVars>
      </dgm:prSet>
      <dgm:spPr/>
      <dgm:t>
        <a:bodyPr/>
        <a:lstStyle/>
        <a:p>
          <a:endParaRPr lang="en-US"/>
        </a:p>
      </dgm:t>
    </dgm:pt>
    <dgm:pt modelId="{7717D926-8C29-6F4E-B855-C494E0F9C3C0}" type="pres">
      <dgm:prSet presAssocID="{1E582911-613C-944F-AFCA-AF065F3DB93A}" presName="FourConn_3-4" presStyleLbl="fgAccFollowNode1" presStyleIdx="2" presStyleCnt="3">
        <dgm:presLayoutVars>
          <dgm:bulletEnabled val="1"/>
        </dgm:presLayoutVars>
      </dgm:prSet>
      <dgm:spPr/>
      <dgm:t>
        <a:bodyPr/>
        <a:lstStyle/>
        <a:p>
          <a:endParaRPr lang="en-US"/>
        </a:p>
      </dgm:t>
    </dgm:pt>
    <dgm:pt modelId="{8F07EA6C-B4A3-3A49-A843-23B39A801662}" type="pres">
      <dgm:prSet presAssocID="{1E582911-613C-944F-AFCA-AF065F3DB93A}" presName="FourNodes_1_text" presStyleLbl="node1" presStyleIdx="3" presStyleCnt="4">
        <dgm:presLayoutVars>
          <dgm:bulletEnabled val="1"/>
        </dgm:presLayoutVars>
      </dgm:prSet>
      <dgm:spPr/>
      <dgm:t>
        <a:bodyPr/>
        <a:lstStyle/>
        <a:p>
          <a:endParaRPr lang="en-US"/>
        </a:p>
      </dgm:t>
    </dgm:pt>
    <dgm:pt modelId="{4D9AB1C0-7521-C14E-BAEC-B772919EE488}" type="pres">
      <dgm:prSet presAssocID="{1E582911-613C-944F-AFCA-AF065F3DB93A}" presName="FourNodes_2_text" presStyleLbl="node1" presStyleIdx="3" presStyleCnt="4">
        <dgm:presLayoutVars>
          <dgm:bulletEnabled val="1"/>
        </dgm:presLayoutVars>
      </dgm:prSet>
      <dgm:spPr/>
      <dgm:t>
        <a:bodyPr/>
        <a:lstStyle/>
        <a:p>
          <a:endParaRPr lang="en-US"/>
        </a:p>
      </dgm:t>
    </dgm:pt>
    <dgm:pt modelId="{ECA89A34-49D9-524A-919C-A058B8CEED14}" type="pres">
      <dgm:prSet presAssocID="{1E582911-613C-944F-AFCA-AF065F3DB93A}" presName="FourNodes_3_text" presStyleLbl="node1" presStyleIdx="3" presStyleCnt="4">
        <dgm:presLayoutVars>
          <dgm:bulletEnabled val="1"/>
        </dgm:presLayoutVars>
      </dgm:prSet>
      <dgm:spPr/>
      <dgm:t>
        <a:bodyPr/>
        <a:lstStyle/>
        <a:p>
          <a:endParaRPr lang="en-US"/>
        </a:p>
      </dgm:t>
    </dgm:pt>
    <dgm:pt modelId="{AB742BC5-61F9-CF49-AB69-BCDBF850F201}" type="pres">
      <dgm:prSet presAssocID="{1E582911-613C-944F-AFCA-AF065F3DB93A}" presName="FourNodes_4_text" presStyleLbl="node1" presStyleIdx="3" presStyleCnt="4">
        <dgm:presLayoutVars>
          <dgm:bulletEnabled val="1"/>
        </dgm:presLayoutVars>
      </dgm:prSet>
      <dgm:spPr/>
      <dgm:t>
        <a:bodyPr/>
        <a:lstStyle/>
        <a:p>
          <a:endParaRPr lang="en-US"/>
        </a:p>
      </dgm:t>
    </dgm:pt>
  </dgm:ptLst>
  <dgm:cxnLst>
    <dgm:cxn modelId="{94E1EC31-716F-E24F-8065-25E2E9C06090}" srcId="{1E582911-613C-944F-AFCA-AF065F3DB93A}" destId="{1BAE8AFA-51C7-B74B-A622-11F6F341014F}" srcOrd="3" destOrd="0" parTransId="{385E0007-DE22-0E44-A6C7-9C79B619B29D}" sibTransId="{1A89C028-23F8-2043-A679-426D46696D6E}"/>
    <dgm:cxn modelId="{FF62DE16-741A-F44B-AACC-020CF178E1D9}" type="presOf" srcId="{9FBBAA37-BACF-444B-8ABE-A15DAB90E0E5}" destId="{7717D926-8C29-6F4E-B855-C494E0F9C3C0}" srcOrd="0" destOrd="0" presId="urn:microsoft.com/office/officeart/2005/8/layout/vProcess5"/>
    <dgm:cxn modelId="{887C3BE2-7C43-9046-8B02-FD32C9FFC768}" type="presOf" srcId="{1BAE8AFA-51C7-B74B-A622-11F6F341014F}" destId="{AB742BC5-61F9-CF49-AB69-BCDBF850F201}" srcOrd="1" destOrd="0" presId="urn:microsoft.com/office/officeart/2005/8/layout/vProcess5"/>
    <dgm:cxn modelId="{5DC0DFFB-2809-CA4F-B357-984423905404}" type="presOf" srcId="{1E582911-613C-944F-AFCA-AF065F3DB93A}" destId="{3EB1C63D-0371-5D4E-895B-F361239829F2}" srcOrd="0" destOrd="0" presId="urn:microsoft.com/office/officeart/2005/8/layout/vProcess5"/>
    <dgm:cxn modelId="{EF094BEF-8510-FC49-9B6F-EDD3EFC451E8}" type="presOf" srcId="{A24BBAB7-8B03-EC45-A415-B94E8F9F4039}" destId="{65935C3B-48CC-D84A-8C40-A64BDC7DAEE6}" srcOrd="0" destOrd="0" presId="urn:microsoft.com/office/officeart/2005/8/layout/vProcess5"/>
    <dgm:cxn modelId="{7360728B-47EC-154C-974C-B96D09CF2667}" type="presOf" srcId="{8975E32A-4EDF-F944-8935-AAAFEBA0A85F}" destId="{316D1FF0-6A55-A74A-B6ED-B3D70E325CA6}" srcOrd="0" destOrd="0" presId="urn:microsoft.com/office/officeart/2005/8/layout/vProcess5"/>
    <dgm:cxn modelId="{91CD050B-6B6D-4F4B-B008-B7F809BBCD25}" type="presOf" srcId="{06651F3A-C75D-D846-BF3C-5B0A6C9DB4D0}" destId="{F59E1DD3-46B1-7D4D-B036-96B2212539AF}" srcOrd="0" destOrd="0" presId="urn:microsoft.com/office/officeart/2005/8/layout/vProcess5"/>
    <dgm:cxn modelId="{12646995-E33C-194E-A74C-037B65E1E058}" srcId="{1E582911-613C-944F-AFCA-AF065F3DB93A}" destId="{8975E32A-4EDF-F944-8935-AAAFEBA0A85F}" srcOrd="1" destOrd="0" parTransId="{6A33A623-E9A1-B344-AC8B-1F689FB8FD22}" sibTransId="{06651F3A-C75D-D846-BF3C-5B0A6C9DB4D0}"/>
    <dgm:cxn modelId="{524083BC-08B5-4244-8032-1EBC0BBBE12D}" type="presOf" srcId="{A78F9637-7305-2749-9555-4A4AE96C3C3D}" destId="{4B758912-3281-274B-8C2D-E8B3466E9304}" srcOrd="0" destOrd="0" presId="urn:microsoft.com/office/officeart/2005/8/layout/vProcess5"/>
    <dgm:cxn modelId="{D3E70D2A-44DB-A140-A9DB-BE3E3D766013}" type="presOf" srcId="{8975E32A-4EDF-F944-8935-AAAFEBA0A85F}" destId="{4D9AB1C0-7521-C14E-BAEC-B772919EE488}" srcOrd="1" destOrd="0" presId="urn:microsoft.com/office/officeart/2005/8/layout/vProcess5"/>
    <dgm:cxn modelId="{41C14397-E0FE-1345-86BF-185491C7CBBE}" type="presOf" srcId="{62F81325-F472-F94D-A18C-5C1F91506D26}" destId="{0206174C-73A1-1F40-B986-A718CC3A32A2}" srcOrd="0" destOrd="0" presId="urn:microsoft.com/office/officeart/2005/8/layout/vProcess5"/>
    <dgm:cxn modelId="{86B446E8-045B-B74C-A026-5064B6E7A817}" type="presOf" srcId="{1BAE8AFA-51C7-B74B-A622-11F6F341014F}" destId="{FE193BCD-8BB6-8C4B-AEB8-132BEE7A9171}" srcOrd="0" destOrd="0" presId="urn:microsoft.com/office/officeart/2005/8/layout/vProcess5"/>
    <dgm:cxn modelId="{30A8C202-F57A-F140-A862-A12121FBB31B}" srcId="{1E582911-613C-944F-AFCA-AF065F3DB93A}" destId="{62F81325-F472-F94D-A18C-5C1F91506D26}" srcOrd="2" destOrd="0" parTransId="{B426D825-DE61-DA46-8D99-CA6CDFE7C703}" sibTransId="{9FBBAA37-BACF-444B-8ABE-A15DAB90E0E5}"/>
    <dgm:cxn modelId="{1DE7BB7B-0AAF-634A-B7DD-435B8FD4B133}" type="presOf" srcId="{62F81325-F472-F94D-A18C-5C1F91506D26}" destId="{ECA89A34-49D9-524A-919C-A058B8CEED14}" srcOrd="1" destOrd="0" presId="urn:microsoft.com/office/officeart/2005/8/layout/vProcess5"/>
    <dgm:cxn modelId="{4A4ED2A2-9C9F-964A-9285-9E0E31D4F1E0}" srcId="{1E582911-613C-944F-AFCA-AF065F3DB93A}" destId="{A24BBAB7-8B03-EC45-A415-B94E8F9F4039}" srcOrd="0" destOrd="0" parTransId="{D36AB8FF-1A2F-FE44-8075-F500AE8DFCA5}" sibTransId="{A78F9637-7305-2749-9555-4A4AE96C3C3D}"/>
    <dgm:cxn modelId="{7B797703-B2B0-4744-AAA1-D352C7EC7DAA}" type="presOf" srcId="{A24BBAB7-8B03-EC45-A415-B94E8F9F4039}" destId="{8F07EA6C-B4A3-3A49-A843-23B39A801662}" srcOrd="1" destOrd="0" presId="urn:microsoft.com/office/officeart/2005/8/layout/vProcess5"/>
    <dgm:cxn modelId="{B403BEA6-2CF1-7742-82C6-F26341D8FB1D}" type="presParOf" srcId="{3EB1C63D-0371-5D4E-895B-F361239829F2}" destId="{553DE89F-496F-FD4F-966B-9F5D93F5C2B6}" srcOrd="0" destOrd="0" presId="urn:microsoft.com/office/officeart/2005/8/layout/vProcess5"/>
    <dgm:cxn modelId="{DD253229-2B2E-1445-82F4-ADA0079C82A4}" type="presParOf" srcId="{3EB1C63D-0371-5D4E-895B-F361239829F2}" destId="{65935C3B-48CC-D84A-8C40-A64BDC7DAEE6}" srcOrd="1" destOrd="0" presId="urn:microsoft.com/office/officeart/2005/8/layout/vProcess5"/>
    <dgm:cxn modelId="{15B0484E-BF3B-EF49-A7BC-7DE443608BAC}" type="presParOf" srcId="{3EB1C63D-0371-5D4E-895B-F361239829F2}" destId="{316D1FF0-6A55-A74A-B6ED-B3D70E325CA6}" srcOrd="2" destOrd="0" presId="urn:microsoft.com/office/officeart/2005/8/layout/vProcess5"/>
    <dgm:cxn modelId="{01A0F1C3-08F1-EB41-905B-512E7E23EC75}" type="presParOf" srcId="{3EB1C63D-0371-5D4E-895B-F361239829F2}" destId="{0206174C-73A1-1F40-B986-A718CC3A32A2}" srcOrd="3" destOrd="0" presId="urn:microsoft.com/office/officeart/2005/8/layout/vProcess5"/>
    <dgm:cxn modelId="{69D6B1CB-D135-8340-89A4-C2DCDBEEB4C3}" type="presParOf" srcId="{3EB1C63D-0371-5D4E-895B-F361239829F2}" destId="{FE193BCD-8BB6-8C4B-AEB8-132BEE7A9171}" srcOrd="4" destOrd="0" presId="urn:microsoft.com/office/officeart/2005/8/layout/vProcess5"/>
    <dgm:cxn modelId="{8DE59649-888B-7A44-A4D2-660E9C0D7F2D}" type="presParOf" srcId="{3EB1C63D-0371-5D4E-895B-F361239829F2}" destId="{4B758912-3281-274B-8C2D-E8B3466E9304}" srcOrd="5" destOrd="0" presId="urn:microsoft.com/office/officeart/2005/8/layout/vProcess5"/>
    <dgm:cxn modelId="{ED8B8BE7-0675-B146-B01C-5A3AA284D0F9}" type="presParOf" srcId="{3EB1C63D-0371-5D4E-895B-F361239829F2}" destId="{F59E1DD3-46B1-7D4D-B036-96B2212539AF}" srcOrd="6" destOrd="0" presId="urn:microsoft.com/office/officeart/2005/8/layout/vProcess5"/>
    <dgm:cxn modelId="{63C9D90B-7DC4-5A4F-9BB6-70614E850AC6}" type="presParOf" srcId="{3EB1C63D-0371-5D4E-895B-F361239829F2}" destId="{7717D926-8C29-6F4E-B855-C494E0F9C3C0}" srcOrd="7" destOrd="0" presId="urn:microsoft.com/office/officeart/2005/8/layout/vProcess5"/>
    <dgm:cxn modelId="{F7677517-167D-3443-B933-90D5B4CCBE1E}" type="presParOf" srcId="{3EB1C63D-0371-5D4E-895B-F361239829F2}" destId="{8F07EA6C-B4A3-3A49-A843-23B39A801662}" srcOrd="8" destOrd="0" presId="urn:microsoft.com/office/officeart/2005/8/layout/vProcess5"/>
    <dgm:cxn modelId="{1F211579-0B24-824B-BFFE-304D2913F774}" type="presParOf" srcId="{3EB1C63D-0371-5D4E-895B-F361239829F2}" destId="{4D9AB1C0-7521-C14E-BAEC-B772919EE488}" srcOrd="9" destOrd="0" presId="urn:microsoft.com/office/officeart/2005/8/layout/vProcess5"/>
    <dgm:cxn modelId="{9E094C0C-F425-8544-BD46-90E5BD7E79F5}" type="presParOf" srcId="{3EB1C63D-0371-5D4E-895B-F361239829F2}" destId="{ECA89A34-49D9-524A-919C-A058B8CEED14}" srcOrd="10" destOrd="0" presId="urn:microsoft.com/office/officeart/2005/8/layout/vProcess5"/>
    <dgm:cxn modelId="{2B85D56E-90F1-CB4F-8956-471A67B014DE}" type="presParOf" srcId="{3EB1C63D-0371-5D4E-895B-F361239829F2}" destId="{AB742BC5-61F9-CF49-AB69-BCDBF850F201}"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A99AA-2849-B64E-8150-80DB4A0FA2AF}"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74040FD0-AFAD-6840-94B6-79DD045BF6AF}">
      <dgm:prSet phldrT="[Text]"/>
      <dgm:spPr>
        <a:solidFill>
          <a:schemeClr val="accent6">
            <a:alpha val="83000"/>
          </a:schemeClr>
        </a:solidFill>
      </dgm:spPr>
      <dgm:t>
        <a:bodyPr/>
        <a:lstStyle/>
        <a:p>
          <a:r>
            <a:rPr lang="en-US" dirty="0" smtClean="0">
              <a:solidFill>
                <a:schemeClr val="accent3"/>
              </a:solidFill>
            </a:rPr>
            <a:t>Great Lakes Charter</a:t>
          </a:r>
          <a:endParaRPr lang="en-US" dirty="0">
            <a:solidFill>
              <a:schemeClr val="accent3"/>
            </a:solidFill>
          </a:endParaRPr>
        </a:p>
      </dgm:t>
    </dgm:pt>
    <dgm:pt modelId="{8F6D4286-7C37-314F-865B-D1E78304E577}" type="parTrans" cxnId="{F7C9854C-DB0E-1943-B00F-09779C56B1D5}">
      <dgm:prSet/>
      <dgm:spPr/>
      <dgm:t>
        <a:bodyPr/>
        <a:lstStyle/>
        <a:p>
          <a:endParaRPr lang="en-US"/>
        </a:p>
      </dgm:t>
    </dgm:pt>
    <dgm:pt modelId="{B7724059-A4FC-324C-B87C-DF49E0F96061}" type="sibTrans" cxnId="{F7C9854C-DB0E-1943-B00F-09779C56B1D5}">
      <dgm:prSet/>
      <dgm:spPr/>
      <dgm:t>
        <a:bodyPr/>
        <a:lstStyle/>
        <a:p>
          <a:endParaRPr lang="en-US"/>
        </a:p>
      </dgm:t>
    </dgm:pt>
    <dgm:pt modelId="{CC95E3B0-C227-124A-B9B3-516029079C65}">
      <dgm:prSet phldrT="[Text]"/>
      <dgm:spPr>
        <a:solidFill>
          <a:schemeClr val="accent6">
            <a:alpha val="83000"/>
          </a:schemeClr>
        </a:solidFill>
      </dgm:spPr>
      <dgm:t>
        <a:bodyPr/>
        <a:lstStyle/>
        <a:p>
          <a:r>
            <a:rPr lang="en-US" dirty="0" smtClean="0">
              <a:solidFill>
                <a:schemeClr val="accent3"/>
              </a:solidFill>
            </a:rPr>
            <a:t>Existing Public Trust Laws</a:t>
          </a:r>
          <a:endParaRPr lang="en-US" dirty="0">
            <a:solidFill>
              <a:schemeClr val="accent3"/>
            </a:solidFill>
          </a:endParaRPr>
        </a:p>
      </dgm:t>
    </dgm:pt>
    <dgm:pt modelId="{5B4F5B25-F40B-3E44-9059-E544EDC55660}" type="parTrans" cxnId="{D3E3E9DF-C58D-1749-9395-445CD110840F}">
      <dgm:prSet/>
      <dgm:spPr/>
      <dgm:t>
        <a:bodyPr/>
        <a:lstStyle/>
        <a:p>
          <a:endParaRPr lang="en-US"/>
        </a:p>
      </dgm:t>
    </dgm:pt>
    <dgm:pt modelId="{A51348F6-B9A5-EB46-82FA-468564549CB0}" type="sibTrans" cxnId="{D3E3E9DF-C58D-1749-9395-445CD110840F}">
      <dgm:prSet/>
      <dgm:spPr/>
      <dgm:t>
        <a:bodyPr/>
        <a:lstStyle/>
        <a:p>
          <a:endParaRPr lang="en-US"/>
        </a:p>
      </dgm:t>
    </dgm:pt>
    <dgm:pt modelId="{FE9FACC7-AAC9-8B44-86A5-B680C761E1E7}">
      <dgm:prSet phldrT="[Text]"/>
      <dgm:spPr>
        <a:solidFill>
          <a:schemeClr val="accent6">
            <a:alpha val="83000"/>
          </a:schemeClr>
        </a:solidFill>
      </dgm:spPr>
      <dgm:t>
        <a:bodyPr/>
        <a:lstStyle/>
        <a:p>
          <a:r>
            <a:rPr lang="en-US" dirty="0" smtClean="0">
              <a:solidFill>
                <a:schemeClr val="accent3"/>
              </a:solidFill>
            </a:rPr>
            <a:t>NAFTA Exploits</a:t>
          </a:r>
          <a:endParaRPr lang="en-US" dirty="0">
            <a:solidFill>
              <a:schemeClr val="accent3"/>
            </a:solidFill>
          </a:endParaRPr>
        </a:p>
      </dgm:t>
    </dgm:pt>
    <dgm:pt modelId="{89D8C3AE-3ADB-144D-8CA0-B6B9F699A89B}" type="parTrans" cxnId="{2FCB8430-690A-F744-87D4-4C7B5F9AC64F}">
      <dgm:prSet/>
      <dgm:spPr/>
      <dgm:t>
        <a:bodyPr/>
        <a:lstStyle/>
        <a:p>
          <a:endParaRPr lang="en-US"/>
        </a:p>
      </dgm:t>
    </dgm:pt>
    <dgm:pt modelId="{B1F31707-FC8E-B14A-A3A9-177D976C7DBC}" type="sibTrans" cxnId="{2FCB8430-690A-F744-87D4-4C7B5F9AC64F}">
      <dgm:prSet/>
      <dgm:spPr/>
      <dgm:t>
        <a:bodyPr/>
        <a:lstStyle/>
        <a:p>
          <a:endParaRPr lang="en-US"/>
        </a:p>
      </dgm:t>
    </dgm:pt>
    <dgm:pt modelId="{C7D6C5EB-7289-4047-ACCC-9D5BD34B5D4B}">
      <dgm:prSet phldrT="[Text]"/>
      <dgm:spPr>
        <a:solidFill>
          <a:schemeClr val="accent6">
            <a:alpha val="83000"/>
          </a:schemeClr>
        </a:solidFill>
      </dgm:spPr>
      <dgm:t>
        <a:bodyPr/>
        <a:lstStyle/>
        <a:p>
          <a:r>
            <a:rPr lang="en-US" dirty="0" smtClean="0">
              <a:solidFill>
                <a:schemeClr val="accent3"/>
              </a:solidFill>
            </a:rPr>
            <a:t>Great Lakes/St. Lawrence Compact</a:t>
          </a:r>
          <a:endParaRPr lang="en-US" dirty="0">
            <a:solidFill>
              <a:schemeClr val="accent3"/>
            </a:solidFill>
          </a:endParaRPr>
        </a:p>
      </dgm:t>
    </dgm:pt>
    <dgm:pt modelId="{925B9234-6E2D-0D4B-946A-0A53D4C18F95}" type="parTrans" cxnId="{CBDD1F84-81CB-F247-9DBF-9A5A6CE4E9C0}">
      <dgm:prSet/>
      <dgm:spPr/>
      <dgm:t>
        <a:bodyPr/>
        <a:lstStyle/>
        <a:p>
          <a:endParaRPr lang="en-US"/>
        </a:p>
      </dgm:t>
    </dgm:pt>
    <dgm:pt modelId="{6F63166A-79B2-B345-97E0-20420F5F7540}" type="sibTrans" cxnId="{CBDD1F84-81CB-F247-9DBF-9A5A6CE4E9C0}">
      <dgm:prSet/>
      <dgm:spPr/>
      <dgm:t>
        <a:bodyPr/>
        <a:lstStyle/>
        <a:p>
          <a:endParaRPr lang="en-US"/>
        </a:p>
      </dgm:t>
    </dgm:pt>
    <dgm:pt modelId="{5BA033CD-CB1F-854F-B00B-749C77B689E1}" type="pres">
      <dgm:prSet presAssocID="{78EA99AA-2849-B64E-8150-80DB4A0FA2AF}" presName="cycleMatrixDiagram" presStyleCnt="0">
        <dgm:presLayoutVars>
          <dgm:chMax val="1"/>
          <dgm:dir/>
          <dgm:animLvl val="lvl"/>
          <dgm:resizeHandles val="exact"/>
        </dgm:presLayoutVars>
      </dgm:prSet>
      <dgm:spPr/>
      <dgm:t>
        <a:bodyPr/>
        <a:lstStyle/>
        <a:p>
          <a:endParaRPr lang="en-US"/>
        </a:p>
      </dgm:t>
    </dgm:pt>
    <dgm:pt modelId="{39DB4C45-877E-8C40-97DA-F33C8AF6E118}" type="pres">
      <dgm:prSet presAssocID="{78EA99AA-2849-B64E-8150-80DB4A0FA2AF}" presName="children" presStyleCnt="0"/>
      <dgm:spPr/>
    </dgm:pt>
    <dgm:pt modelId="{FA76D1CF-1C3D-9846-BE92-767EED529EB2}" type="pres">
      <dgm:prSet presAssocID="{78EA99AA-2849-B64E-8150-80DB4A0FA2AF}" presName="childPlaceholder" presStyleCnt="0"/>
      <dgm:spPr/>
    </dgm:pt>
    <dgm:pt modelId="{79F56E39-4A60-2141-857E-E79B66618B80}" type="pres">
      <dgm:prSet presAssocID="{78EA99AA-2849-B64E-8150-80DB4A0FA2AF}" presName="circle" presStyleCnt="0"/>
      <dgm:spPr/>
    </dgm:pt>
    <dgm:pt modelId="{1CE4CC03-ABB8-8548-A2AB-43C795B059F5}" type="pres">
      <dgm:prSet presAssocID="{78EA99AA-2849-B64E-8150-80DB4A0FA2AF}" presName="quadrant1" presStyleLbl="node1" presStyleIdx="0" presStyleCnt="4">
        <dgm:presLayoutVars>
          <dgm:chMax val="1"/>
          <dgm:bulletEnabled val="1"/>
        </dgm:presLayoutVars>
      </dgm:prSet>
      <dgm:spPr/>
      <dgm:t>
        <a:bodyPr/>
        <a:lstStyle/>
        <a:p>
          <a:endParaRPr lang="en-US"/>
        </a:p>
      </dgm:t>
    </dgm:pt>
    <dgm:pt modelId="{BFEF2B0C-78B9-1F4C-9B2A-7D685749BDE5}" type="pres">
      <dgm:prSet presAssocID="{78EA99AA-2849-B64E-8150-80DB4A0FA2AF}" presName="quadrant2" presStyleLbl="node1" presStyleIdx="1" presStyleCnt="4">
        <dgm:presLayoutVars>
          <dgm:chMax val="1"/>
          <dgm:bulletEnabled val="1"/>
        </dgm:presLayoutVars>
      </dgm:prSet>
      <dgm:spPr/>
      <dgm:t>
        <a:bodyPr/>
        <a:lstStyle/>
        <a:p>
          <a:endParaRPr lang="en-US"/>
        </a:p>
      </dgm:t>
    </dgm:pt>
    <dgm:pt modelId="{89A40C1A-A752-7C4A-92EB-754664ABEF63}" type="pres">
      <dgm:prSet presAssocID="{78EA99AA-2849-B64E-8150-80DB4A0FA2AF}" presName="quadrant3" presStyleLbl="node1" presStyleIdx="2" presStyleCnt="4">
        <dgm:presLayoutVars>
          <dgm:chMax val="1"/>
          <dgm:bulletEnabled val="1"/>
        </dgm:presLayoutVars>
      </dgm:prSet>
      <dgm:spPr/>
      <dgm:t>
        <a:bodyPr/>
        <a:lstStyle/>
        <a:p>
          <a:endParaRPr lang="en-US"/>
        </a:p>
      </dgm:t>
    </dgm:pt>
    <dgm:pt modelId="{B92E1655-D8EA-F945-AA11-EAC26A7E9CC5}" type="pres">
      <dgm:prSet presAssocID="{78EA99AA-2849-B64E-8150-80DB4A0FA2AF}" presName="quadrant4" presStyleLbl="node1" presStyleIdx="3" presStyleCnt="4">
        <dgm:presLayoutVars>
          <dgm:chMax val="1"/>
          <dgm:bulletEnabled val="1"/>
        </dgm:presLayoutVars>
      </dgm:prSet>
      <dgm:spPr/>
      <dgm:t>
        <a:bodyPr/>
        <a:lstStyle/>
        <a:p>
          <a:endParaRPr lang="en-US"/>
        </a:p>
      </dgm:t>
    </dgm:pt>
    <dgm:pt modelId="{5CB299AE-73B7-0F48-B8E6-7F679E73DEF3}" type="pres">
      <dgm:prSet presAssocID="{78EA99AA-2849-B64E-8150-80DB4A0FA2AF}" presName="quadrantPlaceholder" presStyleCnt="0"/>
      <dgm:spPr/>
    </dgm:pt>
    <dgm:pt modelId="{5E458E42-2A78-B941-AF24-F40852AAABCF}" type="pres">
      <dgm:prSet presAssocID="{78EA99AA-2849-B64E-8150-80DB4A0FA2AF}" presName="center1" presStyleLbl="fgShp" presStyleIdx="0" presStyleCnt="2"/>
      <dgm:spPr/>
    </dgm:pt>
    <dgm:pt modelId="{1A8C0A27-26DF-3E4D-B8F1-8A1DDB6161B8}" type="pres">
      <dgm:prSet presAssocID="{78EA99AA-2849-B64E-8150-80DB4A0FA2AF}" presName="center2" presStyleLbl="fgShp" presStyleIdx="1" presStyleCnt="2"/>
      <dgm:spPr/>
    </dgm:pt>
  </dgm:ptLst>
  <dgm:cxnLst>
    <dgm:cxn modelId="{C4079A46-67FA-6141-9E1A-96E4997B4A2E}" type="presOf" srcId="{74040FD0-AFAD-6840-94B6-79DD045BF6AF}" destId="{1CE4CC03-ABB8-8548-A2AB-43C795B059F5}" srcOrd="0" destOrd="0" presId="urn:microsoft.com/office/officeart/2005/8/layout/cycle4"/>
    <dgm:cxn modelId="{6907B694-45A1-6C4A-97EB-8E4C514A6B67}" type="presOf" srcId="{C7D6C5EB-7289-4047-ACCC-9D5BD34B5D4B}" destId="{B92E1655-D8EA-F945-AA11-EAC26A7E9CC5}" srcOrd="0" destOrd="0" presId="urn:microsoft.com/office/officeart/2005/8/layout/cycle4"/>
    <dgm:cxn modelId="{2FCB8430-690A-F744-87D4-4C7B5F9AC64F}" srcId="{78EA99AA-2849-B64E-8150-80DB4A0FA2AF}" destId="{FE9FACC7-AAC9-8B44-86A5-B680C761E1E7}" srcOrd="2" destOrd="0" parTransId="{89D8C3AE-3ADB-144D-8CA0-B6B9F699A89B}" sibTransId="{B1F31707-FC8E-B14A-A3A9-177D976C7DBC}"/>
    <dgm:cxn modelId="{0DA9F415-5344-6F45-ABE8-FBAB9FE84D9A}" type="presOf" srcId="{FE9FACC7-AAC9-8B44-86A5-B680C761E1E7}" destId="{89A40C1A-A752-7C4A-92EB-754664ABEF63}" srcOrd="0" destOrd="0" presId="urn:microsoft.com/office/officeart/2005/8/layout/cycle4"/>
    <dgm:cxn modelId="{F7C9854C-DB0E-1943-B00F-09779C56B1D5}" srcId="{78EA99AA-2849-B64E-8150-80DB4A0FA2AF}" destId="{74040FD0-AFAD-6840-94B6-79DD045BF6AF}" srcOrd="0" destOrd="0" parTransId="{8F6D4286-7C37-314F-865B-D1E78304E577}" sibTransId="{B7724059-A4FC-324C-B87C-DF49E0F96061}"/>
    <dgm:cxn modelId="{9D6A8808-7DAE-B04C-B53A-48343344F578}" type="presOf" srcId="{78EA99AA-2849-B64E-8150-80DB4A0FA2AF}" destId="{5BA033CD-CB1F-854F-B00B-749C77B689E1}" srcOrd="0" destOrd="0" presId="urn:microsoft.com/office/officeart/2005/8/layout/cycle4"/>
    <dgm:cxn modelId="{D3E3E9DF-C58D-1749-9395-445CD110840F}" srcId="{78EA99AA-2849-B64E-8150-80DB4A0FA2AF}" destId="{CC95E3B0-C227-124A-B9B3-516029079C65}" srcOrd="1" destOrd="0" parTransId="{5B4F5B25-F40B-3E44-9059-E544EDC55660}" sibTransId="{A51348F6-B9A5-EB46-82FA-468564549CB0}"/>
    <dgm:cxn modelId="{CBDD1F84-81CB-F247-9DBF-9A5A6CE4E9C0}" srcId="{78EA99AA-2849-B64E-8150-80DB4A0FA2AF}" destId="{C7D6C5EB-7289-4047-ACCC-9D5BD34B5D4B}" srcOrd="3" destOrd="0" parTransId="{925B9234-6E2D-0D4B-946A-0A53D4C18F95}" sibTransId="{6F63166A-79B2-B345-97E0-20420F5F7540}"/>
    <dgm:cxn modelId="{E151E973-C86E-DC42-A907-4825A0E9B192}" type="presOf" srcId="{CC95E3B0-C227-124A-B9B3-516029079C65}" destId="{BFEF2B0C-78B9-1F4C-9B2A-7D685749BDE5}" srcOrd="0" destOrd="0" presId="urn:microsoft.com/office/officeart/2005/8/layout/cycle4"/>
    <dgm:cxn modelId="{2C48D6A5-1C29-7E43-AD13-0A0FA12C7117}" type="presParOf" srcId="{5BA033CD-CB1F-854F-B00B-749C77B689E1}" destId="{39DB4C45-877E-8C40-97DA-F33C8AF6E118}" srcOrd="0" destOrd="0" presId="urn:microsoft.com/office/officeart/2005/8/layout/cycle4"/>
    <dgm:cxn modelId="{EB08D7EF-940E-564B-ABF0-03FA48C16D69}" type="presParOf" srcId="{39DB4C45-877E-8C40-97DA-F33C8AF6E118}" destId="{FA76D1CF-1C3D-9846-BE92-767EED529EB2}" srcOrd="0" destOrd="0" presId="urn:microsoft.com/office/officeart/2005/8/layout/cycle4"/>
    <dgm:cxn modelId="{CE6469D3-186D-C44B-846F-1A7C5496BD77}" type="presParOf" srcId="{5BA033CD-CB1F-854F-B00B-749C77B689E1}" destId="{79F56E39-4A60-2141-857E-E79B66618B80}" srcOrd="1" destOrd="0" presId="urn:microsoft.com/office/officeart/2005/8/layout/cycle4"/>
    <dgm:cxn modelId="{48F71BE6-A689-7540-A17F-FD1DD0F6FB72}" type="presParOf" srcId="{79F56E39-4A60-2141-857E-E79B66618B80}" destId="{1CE4CC03-ABB8-8548-A2AB-43C795B059F5}" srcOrd="0" destOrd="0" presId="urn:microsoft.com/office/officeart/2005/8/layout/cycle4"/>
    <dgm:cxn modelId="{09AA6904-D7A0-664C-9DEC-29E70692675E}" type="presParOf" srcId="{79F56E39-4A60-2141-857E-E79B66618B80}" destId="{BFEF2B0C-78B9-1F4C-9B2A-7D685749BDE5}" srcOrd="1" destOrd="0" presId="urn:microsoft.com/office/officeart/2005/8/layout/cycle4"/>
    <dgm:cxn modelId="{FEF82762-2841-D14A-B2C7-F611E2A4EAA6}" type="presParOf" srcId="{79F56E39-4A60-2141-857E-E79B66618B80}" destId="{89A40C1A-A752-7C4A-92EB-754664ABEF63}" srcOrd="2" destOrd="0" presId="urn:microsoft.com/office/officeart/2005/8/layout/cycle4"/>
    <dgm:cxn modelId="{4546A783-8EC7-F24E-A214-EB9A23BA978D}" type="presParOf" srcId="{79F56E39-4A60-2141-857E-E79B66618B80}" destId="{B92E1655-D8EA-F945-AA11-EAC26A7E9CC5}" srcOrd="3" destOrd="0" presId="urn:microsoft.com/office/officeart/2005/8/layout/cycle4"/>
    <dgm:cxn modelId="{8B171EE8-E28C-5748-B76B-EC08D553FAD6}" type="presParOf" srcId="{79F56E39-4A60-2141-857E-E79B66618B80}" destId="{5CB299AE-73B7-0F48-B8E6-7F679E73DEF3}" srcOrd="4" destOrd="0" presId="urn:microsoft.com/office/officeart/2005/8/layout/cycle4"/>
    <dgm:cxn modelId="{59AF2B90-7611-BD49-B615-1A61D683CF41}" type="presParOf" srcId="{5BA033CD-CB1F-854F-B00B-749C77B689E1}" destId="{5E458E42-2A78-B941-AF24-F40852AAABCF}" srcOrd="2" destOrd="0" presId="urn:microsoft.com/office/officeart/2005/8/layout/cycle4"/>
    <dgm:cxn modelId="{3F7B0D53-2DF9-8947-81DA-BC3D46D3F5FE}" type="presParOf" srcId="{5BA033CD-CB1F-854F-B00B-749C77B689E1}" destId="{1A8C0A27-26DF-3E4D-B8F1-8A1DDB6161B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2724CD-64F0-E543-870F-DC1C5EDE3912}"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84387C39-7CC1-2F4C-81C4-A523A3B00F53}">
      <dgm:prSet phldrT="[Text]"/>
      <dgm:spPr>
        <a:solidFill>
          <a:schemeClr val="accent6">
            <a:lumMod val="75000"/>
          </a:schemeClr>
        </a:solidFill>
      </dgm:spPr>
      <dgm:t>
        <a:bodyPr/>
        <a:lstStyle/>
        <a:p>
          <a:r>
            <a:rPr lang="en-US" dirty="0" smtClean="0"/>
            <a:t>Action</a:t>
          </a:r>
          <a:endParaRPr lang="en-US" dirty="0"/>
        </a:p>
      </dgm:t>
    </dgm:pt>
    <dgm:pt modelId="{BC84A1DF-C46F-0049-AC51-BFFFDB7D816B}" type="parTrans" cxnId="{7F6EB7C9-A7D6-9E44-B39D-BF00BC91CA63}">
      <dgm:prSet/>
      <dgm:spPr/>
      <dgm:t>
        <a:bodyPr/>
        <a:lstStyle/>
        <a:p>
          <a:endParaRPr lang="en-US"/>
        </a:p>
      </dgm:t>
    </dgm:pt>
    <dgm:pt modelId="{C3060962-BA98-F442-BA98-A233EA715428}" type="sibTrans" cxnId="{7F6EB7C9-A7D6-9E44-B39D-BF00BC91CA63}">
      <dgm:prSet/>
      <dgm:spPr>
        <a:solidFill>
          <a:schemeClr val="accent6">
            <a:lumMod val="50000"/>
          </a:schemeClr>
        </a:solidFill>
      </dgm:spPr>
      <dgm:t>
        <a:bodyPr/>
        <a:lstStyle/>
        <a:p>
          <a:endParaRPr lang="en-US"/>
        </a:p>
      </dgm:t>
    </dgm:pt>
    <dgm:pt modelId="{91A53360-BC51-8542-BF0C-E69AACAE9D3F}">
      <dgm:prSet phldrT="[Text]"/>
      <dgm:spPr>
        <a:solidFill>
          <a:schemeClr val="bg2">
            <a:lumMod val="75000"/>
            <a:alpha val="71000"/>
          </a:schemeClr>
        </a:solidFill>
        <a:ln>
          <a:noFill/>
        </a:ln>
      </dgm:spPr>
      <dgm:t>
        <a:bodyPr/>
        <a:lstStyle/>
        <a:p>
          <a:r>
            <a:rPr lang="en-US" dirty="0" smtClean="0"/>
            <a:t> </a:t>
          </a:r>
          <a:endParaRPr lang="en-US" dirty="0"/>
        </a:p>
      </dgm:t>
    </dgm:pt>
    <dgm:pt modelId="{203CA45B-4B9C-BF40-9296-45251BE05A0C}" type="parTrans" cxnId="{69A5AD8E-0D12-C646-BE55-CCE4AB9906EA}">
      <dgm:prSet/>
      <dgm:spPr/>
      <dgm:t>
        <a:bodyPr/>
        <a:lstStyle/>
        <a:p>
          <a:endParaRPr lang="en-US"/>
        </a:p>
      </dgm:t>
    </dgm:pt>
    <dgm:pt modelId="{FF9D17AB-89C1-7E4F-A790-303551910DE6}" type="sibTrans" cxnId="{69A5AD8E-0D12-C646-BE55-CCE4AB9906EA}">
      <dgm:prSet/>
      <dgm:spPr/>
      <dgm:t>
        <a:bodyPr/>
        <a:lstStyle/>
        <a:p>
          <a:endParaRPr lang="en-US"/>
        </a:p>
      </dgm:t>
    </dgm:pt>
    <dgm:pt modelId="{B42ABD34-5904-6545-AB16-8AE5CE79A06F}">
      <dgm:prSet phldrT="[Text]"/>
      <dgm:spPr>
        <a:solidFill>
          <a:schemeClr val="accent6">
            <a:lumMod val="60000"/>
            <a:lumOff val="40000"/>
          </a:schemeClr>
        </a:solidFill>
      </dgm:spPr>
      <dgm:t>
        <a:bodyPr/>
        <a:lstStyle/>
        <a:p>
          <a:r>
            <a:rPr lang="en-US" dirty="0" smtClean="0"/>
            <a:t>Equity</a:t>
          </a:r>
          <a:endParaRPr lang="en-US" dirty="0"/>
        </a:p>
      </dgm:t>
    </dgm:pt>
    <dgm:pt modelId="{10A6BE6C-C56B-884E-A682-B1DA98E6B09B}" type="parTrans" cxnId="{7F4857E5-D3A9-7E4B-B061-4567190AC73F}">
      <dgm:prSet/>
      <dgm:spPr/>
      <dgm:t>
        <a:bodyPr/>
        <a:lstStyle/>
        <a:p>
          <a:endParaRPr lang="en-US"/>
        </a:p>
      </dgm:t>
    </dgm:pt>
    <dgm:pt modelId="{4E5E1833-803D-A34C-AEE2-891902EFE55A}" type="sibTrans" cxnId="{7F4857E5-D3A9-7E4B-B061-4567190AC73F}">
      <dgm:prSet/>
      <dgm:spPr>
        <a:solidFill>
          <a:srgbClr val="16165D"/>
        </a:solidFill>
      </dgm:spPr>
      <dgm:t>
        <a:bodyPr/>
        <a:lstStyle/>
        <a:p>
          <a:endParaRPr lang="en-US"/>
        </a:p>
      </dgm:t>
    </dgm:pt>
    <dgm:pt modelId="{3184C387-D587-5C44-86FF-530F58B13F00}">
      <dgm:prSet phldrT="[Text]"/>
      <dgm:spPr>
        <a:solidFill>
          <a:schemeClr val="bg2">
            <a:lumMod val="75000"/>
            <a:alpha val="71000"/>
          </a:schemeClr>
        </a:solidFill>
        <a:ln>
          <a:noFill/>
        </a:ln>
      </dgm:spPr>
      <dgm:t>
        <a:bodyPr/>
        <a:lstStyle/>
        <a:p>
          <a:r>
            <a:rPr lang="en-US" dirty="0" smtClean="0"/>
            <a:t> </a:t>
          </a:r>
          <a:endParaRPr lang="en-US" dirty="0"/>
        </a:p>
      </dgm:t>
    </dgm:pt>
    <dgm:pt modelId="{5207611B-7499-AF47-997E-FC819365C4A0}" type="parTrans" cxnId="{107929B0-DD59-244E-A3D9-079E4869A1D9}">
      <dgm:prSet/>
      <dgm:spPr/>
      <dgm:t>
        <a:bodyPr/>
        <a:lstStyle/>
        <a:p>
          <a:endParaRPr lang="en-US"/>
        </a:p>
      </dgm:t>
    </dgm:pt>
    <dgm:pt modelId="{CCBB0E95-DD4D-E745-ACEF-EBD5C8BC5063}" type="sibTrans" cxnId="{107929B0-DD59-244E-A3D9-079E4869A1D9}">
      <dgm:prSet/>
      <dgm:spPr/>
      <dgm:t>
        <a:bodyPr/>
        <a:lstStyle/>
        <a:p>
          <a:endParaRPr lang="en-US"/>
        </a:p>
      </dgm:t>
    </dgm:pt>
    <dgm:pt modelId="{4FEC13E5-1528-B148-A148-B8F86BC97AE7}">
      <dgm:prSet phldrT="[Text]"/>
      <dgm:spPr>
        <a:solidFill>
          <a:schemeClr val="accent6">
            <a:lumMod val="20000"/>
            <a:lumOff val="80000"/>
          </a:schemeClr>
        </a:solidFill>
      </dgm:spPr>
      <dgm:t>
        <a:bodyPr/>
        <a:lstStyle/>
        <a:p>
          <a:r>
            <a:rPr lang="en-US" dirty="0" smtClean="0"/>
            <a:t>Communication</a:t>
          </a:r>
          <a:endParaRPr lang="en-US" dirty="0"/>
        </a:p>
      </dgm:t>
    </dgm:pt>
    <dgm:pt modelId="{2FAF9DDA-3B9C-CE4A-8978-497EC7F0A65A}" type="parTrans" cxnId="{88D3ED0F-73B5-8B4E-A64B-C7DCD04B906D}">
      <dgm:prSet/>
      <dgm:spPr/>
      <dgm:t>
        <a:bodyPr/>
        <a:lstStyle/>
        <a:p>
          <a:endParaRPr lang="en-US"/>
        </a:p>
      </dgm:t>
    </dgm:pt>
    <dgm:pt modelId="{4F344318-FF5C-5042-BF61-4C97052F6707}" type="sibTrans" cxnId="{88D3ED0F-73B5-8B4E-A64B-C7DCD04B906D}">
      <dgm:prSet/>
      <dgm:spPr/>
      <dgm:t>
        <a:bodyPr/>
        <a:lstStyle/>
        <a:p>
          <a:endParaRPr lang="en-US"/>
        </a:p>
      </dgm:t>
    </dgm:pt>
    <dgm:pt modelId="{6287E86D-B1AE-0F4F-B096-8679A593AE70}">
      <dgm:prSet phldrT="[Text]"/>
      <dgm:spPr>
        <a:solidFill>
          <a:schemeClr val="bg2">
            <a:lumMod val="75000"/>
            <a:alpha val="71000"/>
          </a:schemeClr>
        </a:solidFill>
        <a:ln>
          <a:noFill/>
        </a:ln>
      </dgm:spPr>
      <dgm:t>
        <a:bodyPr/>
        <a:lstStyle/>
        <a:p>
          <a:r>
            <a:rPr lang="en-US" dirty="0" smtClean="0"/>
            <a:t> </a:t>
          </a:r>
          <a:endParaRPr lang="en-US" dirty="0"/>
        </a:p>
      </dgm:t>
    </dgm:pt>
    <dgm:pt modelId="{BA51CDF8-E5CC-5148-A88F-D6DA01C324F0}" type="sibTrans" cxnId="{F4FB8F5F-9AC1-7749-B5EA-ED223424E37D}">
      <dgm:prSet/>
      <dgm:spPr/>
      <dgm:t>
        <a:bodyPr/>
        <a:lstStyle/>
        <a:p>
          <a:endParaRPr lang="en-US"/>
        </a:p>
      </dgm:t>
    </dgm:pt>
    <dgm:pt modelId="{A5D4A9ED-6F96-2443-991E-6300ED6878BD}" type="parTrans" cxnId="{F4FB8F5F-9AC1-7749-B5EA-ED223424E37D}">
      <dgm:prSet/>
      <dgm:spPr/>
      <dgm:t>
        <a:bodyPr/>
        <a:lstStyle/>
        <a:p>
          <a:endParaRPr lang="en-US"/>
        </a:p>
      </dgm:t>
    </dgm:pt>
    <dgm:pt modelId="{7910B977-D79B-784B-9282-198CA677F572}" type="pres">
      <dgm:prSet presAssocID="{872724CD-64F0-E543-870F-DC1C5EDE3912}" presName="Name0" presStyleCnt="0">
        <dgm:presLayoutVars>
          <dgm:dir/>
          <dgm:animLvl val="lvl"/>
          <dgm:resizeHandles val="exact"/>
        </dgm:presLayoutVars>
      </dgm:prSet>
      <dgm:spPr/>
      <dgm:t>
        <a:bodyPr/>
        <a:lstStyle/>
        <a:p>
          <a:endParaRPr lang="en-US"/>
        </a:p>
      </dgm:t>
    </dgm:pt>
    <dgm:pt modelId="{04DAAAFB-277F-E84D-9315-6EF92FDB01D4}" type="pres">
      <dgm:prSet presAssocID="{872724CD-64F0-E543-870F-DC1C5EDE3912}" presName="tSp" presStyleCnt="0"/>
      <dgm:spPr/>
    </dgm:pt>
    <dgm:pt modelId="{E3821C1F-32D4-6040-8F5A-A9178533E8BD}" type="pres">
      <dgm:prSet presAssocID="{872724CD-64F0-E543-870F-DC1C5EDE3912}" presName="bSp" presStyleCnt="0"/>
      <dgm:spPr/>
    </dgm:pt>
    <dgm:pt modelId="{CE0545BA-23B0-4F4A-951C-F0F179F4508A}" type="pres">
      <dgm:prSet presAssocID="{872724CD-64F0-E543-870F-DC1C5EDE3912}" presName="process" presStyleCnt="0"/>
      <dgm:spPr/>
    </dgm:pt>
    <dgm:pt modelId="{E1189E27-9DBB-2A47-8934-DFC2273EB2AD}" type="pres">
      <dgm:prSet presAssocID="{84387C39-7CC1-2F4C-81C4-A523A3B00F53}" presName="composite1" presStyleCnt="0"/>
      <dgm:spPr/>
    </dgm:pt>
    <dgm:pt modelId="{D76DD4CF-E033-7B41-9D13-A5668A83C2E8}" type="pres">
      <dgm:prSet presAssocID="{84387C39-7CC1-2F4C-81C4-A523A3B00F53}" presName="dummyNode1" presStyleLbl="node1" presStyleIdx="0" presStyleCnt="3"/>
      <dgm:spPr/>
    </dgm:pt>
    <dgm:pt modelId="{F2577D41-403D-1C41-AEBB-5F7E97BEBE6E}" type="pres">
      <dgm:prSet presAssocID="{84387C39-7CC1-2F4C-81C4-A523A3B00F53}" presName="childNode1" presStyleLbl="bgAcc1" presStyleIdx="0" presStyleCnt="3" custScaleY="187567" custLinFactNeighborX="6323" custLinFactNeighborY="41072">
        <dgm:presLayoutVars>
          <dgm:bulletEnabled val="1"/>
        </dgm:presLayoutVars>
      </dgm:prSet>
      <dgm:spPr/>
      <dgm:t>
        <a:bodyPr/>
        <a:lstStyle/>
        <a:p>
          <a:endParaRPr lang="en-US"/>
        </a:p>
      </dgm:t>
    </dgm:pt>
    <dgm:pt modelId="{09E7D702-0098-CB4A-8C2C-1598B93BA3AA}" type="pres">
      <dgm:prSet presAssocID="{84387C39-7CC1-2F4C-81C4-A523A3B00F53}" presName="childNode1tx" presStyleLbl="bgAcc1" presStyleIdx="0" presStyleCnt="3">
        <dgm:presLayoutVars>
          <dgm:bulletEnabled val="1"/>
        </dgm:presLayoutVars>
      </dgm:prSet>
      <dgm:spPr/>
      <dgm:t>
        <a:bodyPr/>
        <a:lstStyle/>
        <a:p>
          <a:endParaRPr lang="en-US"/>
        </a:p>
      </dgm:t>
    </dgm:pt>
    <dgm:pt modelId="{63868D7A-6109-D94C-B87F-E5FDAB2D3FBB}" type="pres">
      <dgm:prSet presAssocID="{84387C39-7CC1-2F4C-81C4-A523A3B00F53}" presName="parentNode1" presStyleLbl="node1" presStyleIdx="0" presStyleCnt="3" custLinFactY="91674" custLinFactNeighborX="9656" custLinFactNeighborY="100000">
        <dgm:presLayoutVars>
          <dgm:chMax val="1"/>
          <dgm:bulletEnabled val="1"/>
        </dgm:presLayoutVars>
      </dgm:prSet>
      <dgm:spPr/>
      <dgm:t>
        <a:bodyPr/>
        <a:lstStyle/>
        <a:p>
          <a:endParaRPr lang="en-US"/>
        </a:p>
      </dgm:t>
    </dgm:pt>
    <dgm:pt modelId="{B53C8C72-C4E5-E24D-AF39-93F2EC72B3EA}" type="pres">
      <dgm:prSet presAssocID="{84387C39-7CC1-2F4C-81C4-A523A3B00F53}" presName="connSite1" presStyleCnt="0"/>
      <dgm:spPr/>
    </dgm:pt>
    <dgm:pt modelId="{1C871E04-216A-004F-93AD-400C057EE42A}" type="pres">
      <dgm:prSet presAssocID="{C3060962-BA98-F442-BA98-A233EA715428}" presName="Name9" presStyleLbl="sibTrans2D1" presStyleIdx="0" presStyleCnt="2"/>
      <dgm:spPr/>
      <dgm:t>
        <a:bodyPr/>
        <a:lstStyle/>
        <a:p>
          <a:endParaRPr lang="en-US"/>
        </a:p>
      </dgm:t>
    </dgm:pt>
    <dgm:pt modelId="{C4849A42-2737-6D4B-B452-2DDEB2CD7FD1}" type="pres">
      <dgm:prSet presAssocID="{B42ABD34-5904-6545-AB16-8AE5CE79A06F}" presName="composite2" presStyleCnt="0"/>
      <dgm:spPr/>
    </dgm:pt>
    <dgm:pt modelId="{67892A08-526B-6346-BC1B-C842068EBAF2}" type="pres">
      <dgm:prSet presAssocID="{B42ABD34-5904-6545-AB16-8AE5CE79A06F}" presName="dummyNode2" presStyleLbl="node1" presStyleIdx="0" presStyleCnt="3"/>
      <dgm:spPr/>
    </dgm:pt>
    <dgm:pt modelId="{7B00E423-2097-AA43-991C-BC070EEAA4B9}" type="pres">
      <dgm:prSet presAssocID="{B42ABD34-5904-6545-AB16-8AE5CE79A06F}" presName="childNode2" presStyleLbl="bgAcc1" presStyleIdx="1" presStyleCnt="3" custScaleY="187567" custLinFactNeighborX="452" custLinFactNeighborY="3834">
        <dgm:presLayoutVars>
          <dgm:bulletEnabled val="1"/>
        </dgm:presLayoutVars>
      </dgm:prSet>
      <dgm:spPr/>
      <dgm:t>
        <a:bodyPr/>
        <a:lstStyle/>
        <a:p>
          <a:endParaRPr lang="en-US"/>
        </a:p>
      </dgm:t>
    </dgm:pt>
    <dgm:pt modelId="{BCD5E372-BF8B-3B47-B531-D61EF2D74DE4}" type="pres">
      <dgm:prSet presAssocID="{B42ABD34-5904-6545-AB16-8AE5CE79A06F}" presName="childNode2tx" presStyleLbl="bgAcc1" presStyleIdx="1" presStyleCnt="3">
        <dgm:presLayoutVars>
          <dgm:bulletEnabled val="1"/>
        </dgm:presLayoutVars>
      </dgm:prSet>
      <dgm:spPr/>
      <dgm:t>
        <a:bodyPr/>
        <a:lstStyle/>
        <a:p>
          <a:endParaRPr lang="en-US"/>
        </a:p>
      </dgm:t>
    </dgm:pt>
    <dgm:pt modelId="{0928AC2B-A1B8-6942-9A01-C09498F80285}" type="pres">
      <dgm:prSet presAssocID="{B42ABD34-5904-6545-AB16-8AE5CE79A06F}" presName="parentNode2" presStyleLbl="node1" presStyleIdx="1" presStyleCnt="3" custScaleY="102096" custLinFactNeighborX="-38111" custLinFactNeighborY="-89447">
        <dgm:presLayoutVars>
          <dgm:chMax val="0"/>
          <dgm:bulletEnabled val="1"/>
        </dgm:presLayoutVars>
      </dgm:prSet>
      <dgm:spPr/>
      <dgm:t>
        <a:bodyPr/>
        <a:lstStyle/>
        <a:p>
          <a:endParaRPr lang="en-US"/>
        </a:p>
      </dgm:t>
    </dgm:pt>
    <dgm:pt modelId="{1E6E5FB7-AF02-BF45-9CE0-FF5B4CE85CE3}" type="pres">
      <dgm:prSet presAssocID="{B42ABD34-5904-6545-AB16-8AE5CE79A06F}" presName="connSite2" presStyleCnt="0"/>
      <dgm:spPr/>
    </dgm:pt>
    <dgm:pt modelId="{7AF8E569-A221-8549-80E3-3898DB3E0960}" type="pres">
      <dgm:prSet presAssocID="{4E5E1833-803D-A34C-AEE2-891902EFE55A}" presName="Name18" presStyleLbl="sibTrans2D1" presStyleIdx="1" presStyleCnt="2"/>
      <dgm:spPr/>
      <dgm:t>
        <a:bodyPr/>
        <a:lstStyle/>
        <a:p>
          <a:endParaRPr lang="en-US"/>
        </a:p>
      </dgm:t>
    </dgm:pt>
    <dgm:pt modelId="{2533BE29-B7AC-7A43-9198-3358A05ACBA8}" type="pres">
      <dgm:prSet presAssocID="{4FEC13E5-1528-B148-A148-B8F86BC97AE7}" presName="composite1" presStyleCnt="0"/>
      <dgm:spPr/>
    </dgm:pt>
    <dgm:pt modelId="{31D903C1-ACF2-EF4F-A142-9070373F7A82}" type="pres">
      <dgm:prSet presAssocID="{4FEC13E5-1528-B148-A148-B8F86BC97AE7}" presName="dummyNode1" presStyleLbl="node1" presStyleIdx="1" presStyleCnt="3"/>
      <dgm:spPr/>
    </dgm:pt>
    <dgm:pt modelId="{2AFE55BB-281B-6645-BF10-1D24A6EB3B94}" type="pres">
      <dgm:prSet presAssocID="{4FEC13E5-1528-B148-A148-B8F86BC97AE7}" presName="childNode1" presStyleLbl="bgAcc1" presStyleIdx="2" presStyleCnt="3" custScaleY="187567" custLinFactNeighborX="-8582" custLinFactNeighborY="-30120">
        <dgm:presLayoutVars>
          <dgm:bulletEnabled val="1"/>
        </dgm:presLayoutVars>
      </dgm:prSet>
      <dgm:spPr/>
      <dgm:t>
        <a:bodyPr/>
        <a:lstStyle/>
        <a:p>
          <a:endParaRPr lang="en-US"/>
        </a:p>
      </dgm:t>
    </dgm:pt>
    <dgm:pt modelId="{F966971D-F1FA-1749-951C-2127CA68EDA0}" type="pres">
      <dgm:prSet presAssocID="{4FEC13E5-1528-B148-A148-B8F86BC97AE7}" presName="childNode1tx" presStyleLbl="bgAcc1" presStyleIdx="2" presStyleCnt="3">
        <dgm:presLayoutVars>
          <dgm:bulletEnabled val="1"/>
        </dgm:presLayoutVars>
      </dgm:prSet>
      <dgm:spPr/>
      <dgm:t>
        <a:bodyPr/>
        <a:lstStyle/>
        <a:p>
          <a:endParaRPr lang="en-US"/>
        </a:p>
      </dgm:t>
    </dgm:pt>
    <dgm:pt modelId="{812414CB-8E76-4B47-B32C-D4F433E3D753}" type="pres">
      <dgm:prSet presAssocID="{4FEC13E5-1528-B148-A148-B8F86BC97AE7}" presName="parentNode1" presStyleLbl="node1" presStyleIdx="2" presStyleCnt="3" custLinFactNeighborX="-4066" custLinFactNeighborY="29391">
        <dgm:presLayoutVars>
          <dgm:chMax val="1"/>
          <dgm:bulletEnabled val="1"/>
        </dgm:presLayoutVars>
      </dgm:prSet>
      <dgm:spPr/>
      <dgm:t>
        <a:bodyPr/>
        <a:lstStyle/>
        <a:p>
          <a:endParaRPr lang="en-US"/>
        </a:p>
      </dgm:t>
    </dgm:pt>
    <dgm:pt modelId="{3B67B91F-7C44-A241-8F74-3E668D25823B}" type="pres">
      <dgm:prSet presAssocID="{4FEC13E5-1528-B148-A148-B8F86BC97AE7}" presName="connSite1" presStyleCnt="0"/>
      <dgm:spPr/>
    </dgm:pt>
  </dgm:ptLst>
  <dgm:cxnLst>
    <dgm:cxn modelId="{7429691D-8EE9-EA47-B633-E92399D6A247}" type="presOf" srcId="{6287E86D-B1AE-0F4F-B096-8679A593AE70}" destId="{2AFE55BB-281B-6645-BF10-1D24A6EB3B94}" srcOrd="0" destOrd="0" presId="urn:microsoft.com/office/officeart/2005/8/layout/hProcess4"/>
    <dgm:cxn modelId="{69A5AD8E-0D12-C646-BE55-CCE4AB9906EA}" srcId="{84387C39-7CC1-2F4C-81C4-A523A3B00F53}" destId="{91A53360-BC51-8542-BF0C-E69AACAE9D3F}" srcOrd="0" destOrd="0" parTransId="{203CA45B-4B9C-BF40-9296-45251BE05A0C}" sibTransId="{FF9D17AB-89C1-7E4F-A790-303551910DE6}"/>
    <dgm:cxn modelId="{FEE1C03C-C1CE-E040-9057-E402D182FD66}" type="presOf" srcId="{4FEC13E5-1528-B148-A148-B8F86BC97AE7}" destId="{812414CB-8E76-4B47-B32C-D4F433E3D753}" srcOrd="0" destOrd="0" presId="urn:microsoft.com/office/officeart/2005/8/layout/hProcess4"/>
    <dgm:cxn modelId="{5E080736-3489-9D4D-92CD-270A2910CAB3}" type="presOf" srcId="{84387C39-7CC1-2F4C-81C4-A523A3B00F53}" destId="{63868D7A-6109-D94C-B87F-E5FDAB2D3FBB}" srcOrd="0" destOrd="0" presId="urn:microsoft.com/office/officeart/2005/8/layout/hProcess4"/>
    <dgm:cxn modelId="{F15E1D46-5695-2049-B2AE-074B21F48BA9}" type="presOf" srcId="{3184C387-D587-5C44-86FF-530F58B13F00}" destId="{BCD5E372-BF8B-3B47-B531-D61EF2D74DE4}" srcOrd="1" destOrd="0" presId="urn:microsoft.com/office/officeart/2005/8/layout/hProcess4"/>
    <dgm:cxn modelId="{7F4857E5-D3A9-7E4B-B061-4567190AC73F}" srcId="{872724CD-64F0-E543-870F-DC1C5EDE3912}" destId="{B42ABD34-5904-6545-AB16-8AE5CE79A06F}" srcOrd="1" destOrd="0" parTransId="{10A6BE6C-C56B-884E-A682-B1DA98E6B09B}" sibTransId="{4E5E1833-803D-A34C-AEE2-891902EFE55A}"/>
    <dgm:cxn modelId="{D1971D6E-40D4-2344-AD55-B5EBE3C36BFA}" type="presOf" srcId="{91A53360-BC51-8542-BF0C-E69AACAE9D3F}" destId="{F2577D41-403D-1C41-AEBB-5F7E97BEBE6E}" srcOrd="0" destOrd="0" presId="urn:microsoft.com/office/officeart/2005/8/layout/hProcess4"/>
    <dgm:cxn modelId="{1ED1FD0D-B1CD-9842-A0E4-BD433374540A}" type="presOf" srcId="{6287E86D-B1AE-0F4F-B096-8679A593AE70}" destId="{F966971D-F1FA-1749-951C-2127CA68EDA0}" srcOrd="1" destOrd="0" presId="urn:microsoft.com/office/officeart/2005/8/layout/hProcess4"/>
    <dgm:cxn modelId="{85327020-1FE0-3146-8174-B094D665039E}" type="presOf" srcId="{C3060962-BA98-F442-BA98-A233EA715428}" destId="{1C871E04-216A-004F-93AD-400C057EE42A}" srcOrd="0" destOrd="0" presId="urn:microsoft.com/office/officeart/2005/8/layout/hProcess4"/>
    <dgm:cxn modelId="{107929B0-DD59-244E-A3D9-079E4869A1D9}" srcId="{B42ABD34-5904-6545-AB16-8AE5CE79A06F}" destId="{3184C387-D587-5C44-86FF-530F58B13F00}" srcOrd="0" destOrd="0" parTransId="{5207611B-7499-AF47-997E-FC819365C4A0}" sibTransId="{CCBB0E95-DD4D-E745-ACEF-EBD5C8BC5063}"/>
    <dgm:cxn modelId="{52066B5D-C172-414D-B553-16F58F6DEB8D}" type="presOf" srcId="{3184C387-D587-5C44-86FF-530F58B13F00}" destId="{7B00E423-2097-AA43-991C-BC070EEAA4B9}" srcOrd="0" destOrd="0" presId="urn:microsoft.com/office/officeart/2005/8/layout/hProcess4"/>
    <dgm:cxn modelId="{F4FB8F5F-9AC1-7749-B5EA-ED223424E37D}" srcId="{4FEC13E5-1528-B148-A148-B8F86BC97AE7}" destId="{6287E86D-B1AE-0F4F-B096-8679A593AE70}" srcOrd="0" destOrd="0" parTransId="{A5D4A9ED-6F96-2443-991E-6300ED6878BD}" sibTransId="{BA51CDF8-E5CC-5148-A88F-D6DA01C324F0}"/>
    <dgm:cxn modelId="{6682E838-417E-B243-AC71-E022B6020C4E}" type="presOf" srcId="{91A53360-BC51-8542-BF0C-E69AACAE9D3F}" destId="{09E7D702-0098-CB4A-8C2C-1598B93BA3AA}" srcOrd="1" destOrd="0" presId="urn:microsoft.com/office/officeart/2005/8/layout/hProcess4"/>
    <dgm:cxn modelId="{88D3ED0F-73B5-8B4E-A64B-C7DCD04B906D}" srcId="{872724CD-64F0-E543-870F-DC1C5EDE3912}" destId="{4FEC13E5-1528-B148-A148-B8F86BC97AE7}" srcOrd="2" destOrd="0" parTransId="{2FAF9DDA-3B9C-CE4A-8978-497EC7F0A65A}" sibTransId="{4F344318-FF5C-5042-BF61-4C97052F6707}"/>
    <dgm:cxn modelId="{D3494DA3-23D7-8B48-B59B-73D5C0EE4E16}" type="presOf" srcId="{B42ABD34-5904-6545-AB16-8AE5CE79A06F}" destId="{0928AC2B-A1B8-6942-9A01-C09498F80285}" srcOrd="0" destOrd="0" presId="urn:microsoft.com/office/officeart/2005/8/layout/hProcess4"/>
    <dgm:cxn modelId="{7F6EB7C9-A7D6-9E44-B39D-BF00BC91CA63}" srcId="{872724CD-64F0-E543-870F-DC1C5EDE3912}" destId="{84387C39-7CC1-2F4C-81C4-A523A3B00F53}" srcOrd="0" destOrd="0" parTransId="{BC84A1DF-C46F-0049-AC51-BFFFDB7D816B}" sibTransId="{C3060962-BA98-F442-BA98-A233EA715428}"/>
    <dgm:cxn modelId="{2E9684F4-E477-4D4B-A5F4-C5A193140967}" type="presOf" srcId="{4E5E1833-803D-A34C-AEE2-891902EFE55A}" destId="{7AF8E569-A221-8549-80E3-3898DB3E0960}" srcOrd="0" destOrd="0" presId="urn:microsoft.com/office/officeart/2005/8/layout/hProcess4"/>
    <dgm:cxn modelId="{F42CC798-FB3A-DE45-B6A8-DA0A6AE67644}" type="presOf" srcId="{872724CD-64F0-E543-870F-DC1C5EDE3912}" destId="{7910B977-D79B-784B-9282-198CA677F572}" srcOrd="0" destOrd="0" presId="urn:microsoft.com/office/officeart/2005/8/layout/hProcess4"/>
    <dgm:cxn modelId="{CAC7C6C3-D466-F74B-8B55-F9D796138E0D}" type="presParOf" srcId="{7910B977-D79B-784B-9282-198CA677F572}" destId="{04DAAAFB-277F-E84D-9315-6EF92FDB01D4}" srcOrd="0" destOrd="0" presId="urn:microsoft.com/office/officeart/2005/8/layout/hProcess4"/>
    <dgm:cxn modelId="{34BA88FB-84E0-8D49-BE08-63985032E650}" type="presParOf" srcId="{7910B977-D79B-784B-9282-198CA677F572}" destId="{E3821C1F-32D4-6040-8F5A-A9178533E8BD}" srcOrd="1" destOrd="0" presId="urn:microsoft.com/office/officeart/2005/8/layout/hProcess4"/>
    <dgm:cxn modelId="{84152E3A-A599-8E40-82C4-E66C9ADC6B85}" type="presParOf" srcId="{7910B977-D79B-784B-9282-198CA677F572}" destId="{CE0545BA-23B0-4F4A-951C-F0F179F4508A}" srcOrd="2" destOrd="0" presId="urn:microsoft.com/office/officeart/2005/8/layout/hProcess4"/>
    <dgm:cxn modelId="{6B06873D-8005-7243-9DF5-82FF0CA44149}" type="presParOf" srcId="{CE0545BA-23B0-4F4A-951C-F0F179F4508A}" destId="{E1189E27-9DBB-2A47-8934-DFC2273EB2AD}" srcOrd="0" destOrd="0" presId="urn:microsoft.com/office/officeart/2005/8/layout/hProcess4"/>
    <dgm:cxn modelId="{F6ADFF58-24A1-3643-B8AF-DEDC05E6CE4B}" type="presParOf" srcId="{E1189E27-9DBB-2A47-8934-DFC2273EB2AD}" destId="{D76DD4CF-E033-7B41-9D13-A5668A83C2E8}" srcOrd="0" destOrd="0" presId="urn:microsoft.com/office/officeart/2005/8/layout/hProcess4"/>
    <dgm:cxn modelId="{077A5F27-06D1-224A-9161-EBAEDF7F5E1C}" type="presParOf" srcId="{E1189E27-9DBB-2A47-8934-DFC2273EB2AD}" destId="{F2577D41-403D-1C41-AEBB-5F7E97BEBE6E}" srcOrd="1" destOrd="0" presId="urn:microsoft.com/office/officeart/2005/8/layout/hProcess4"/>
    <dgm:cxn modelId="{FB023965-F301-514E-A4E9-53351B1AB1B6}" type="presParOf" srcId="{E1189E27-9DBB-2A47-8934-DFC2273EB2AD}" destId="{09E7D702-0098-CB4A-8C2C-1598B93BA3AA}" srcOrd="2" destOrd="0" presId="urn:microsoft.com/office/officeart/2005/8/layout/hProcess4"/>
    <dgm:cxn modelId="{A865072E-51EA-B947-BE72-82A40D9625EE}" type="presParOf" srcId="{E1189E27-9DBB-2A47-8934-DFC2273EB2AD}" destId="{63868D7A-6109-D94C-B87F-E5FDAB2D3FBB}" srcOrd="3" destOrd="0" presId="urn:microsoft.com/office/officeart/2005/8/layout/hProcess4"/>
    <dgm:cxn modelId="{0DD3C602-AF6B-7449-AF81-B9DF7FA8ED0F}" type="presParOf" srcId="{E1189E27-9DBB-2A47-8934-DFC2273EB2AD}" destId="{B53C8C72-C4E5-E24D-AF39-93F2EC72B3EA}" srcOrd="4" destOrd="0" presId="urn:microsoft.com/office/officeart/2005/8/layout/hProcess4"/>
    <dgm:cxn modelId="{9FD1B17D-9E7A-0842-84B8-3795EC34CE9E}" type="presParOf" srcId="{CE0545BA-23B0-4F4A-951C-F0F179F4508A}" destId="{1C871E04-216A-004F-93AD-400C057EE42A}" srcOrd="1" destOrd="0" presId="urn:microsoft.com/office/officeart/2005/8/layout/hProcess4"/>
    <dgm:cxn modelId="{BF392BA4-B5BE-F843-9847-EC8C8C884CA4}" type="presParOf" srcId="{CE0545BA-23B0-4F4A-951C-F0F179F4508A}" destId="{C4849A42-2737-6D4B-B452-2DDEB2CD7FD1}" srcOrd="2" destOrd="0" presId="urn:microsoft.com/office/officeart/2005/8/layout/hProcess4"/>
    <dgm:cxn modelId="{3BF5EBBB-49A2-8E4C-A1A0-25877131F4CB}" type="presParOf" srcId="{C4849A42-2737-6D4B-B452-2DDEB2CD7FD1}" destId="{67892A08-526B-6346-BC1B-C842068EBAF2}" srcOrd="0" destOrd="0" presId="urn:microsoft.com/office/officeart/2005/8/layout/hProcess4"/>
    <dgm:cxn modelId="{A53C3A29-7FAA-3E4D-94D1-A8802E273DF6}" type="presParOf" srcId="{C4849A42-2737-6D4B-B452-2DDEB2CD7FD1}" destId="{7B00E423-2097-AA43-991C-BC070EEAA4B9}" srcOrd="1" destOrd="0" presId="urn:microsoft.com/office/officeart/2005/8/layout/hProcess4"/>
    <dgm:cxn modelId="{3A00F0BC-25F5-FB42-A734-AD16B3A3F852}" type="presParOf" srcId="{C4849A42-2737-6D4B-B452-2DDEB2CD7FD1}" destId="{BCD5E372-BF8B-3B47-B531-D61EF2D74DE4}" srcOrd="2" destOrd="0" presId="urn:microsoft.com/office/officeart/2005/8/layout/hProcess4"/>
    <dgm:cxn modelId="{ED3F8BB0-4CBD-2644-B479-6F7145131418}" type="presParOf" srcId="{C4849A42-2737-6D4B-B452-2DDEB2CD7FD1}" destId="{0928AC2B-A1B8-6942-9A01-C09498F80285}" srcOrd="3" destOrd="0" presId="urn:microsoft.com/office/officeart/2005/8/layout/hProcess4"/>
    <dgm:cxn modelId="{95962338-87C7-6F40-873E-BFC8608E0F70}" type="presParOf" srcId="{C4849A42-2737-6D4B-B452-2DDEB2CD7FD1}" destId="{1E6E5FB7-AF02-BF45-9CE0-FF5B4CE85CE3}" srcOrd="4" destOrd="0" presId="urn:microsoft.com/office/officeart/2005/8/layout/hProcess4"/>
    <dgm:cxn modelId="{2A2D6EEF-146F-2A4F-A53F-6C08FD241FE3}" type="presParOf" srcId="{CE0545BA-23B0-4F4A-951C-F0F179F4508A}" destId="{7AF8E569-A221-8549-80E3-3898DB3E0960}" srcOrd="3" destOrd="0" presId="urn:microsoft.com/office/officeart/2005/8/layout/hProcess4"/>
    <dgm:cxn modelId="{F8AB11DE-1985-8948-AD27-2C2AB2FCFD38}" type="presParOf" srcId="{CE0545BA-23B0-4F4A-951C-F0F179F4508A}" destId="{2533BE29-B7AC-7A43-9198-3358A05ACBA8}" srcOrd="4" destOrd="0" presId="urn:microsoft.com/office/officeart/2005/8/layout/hProcess4"/>
    <dgm:cxn modelId="{CD9E3188-3D63-ED45-89CC-BC01DFEE1BAE}" type="presParOf" srcId="{2533BE29-B7AC-7A43-9198-3358A05ACBA8}" destId="{31D903C1-ACF2-EF4F-A142-9070373F7A82}" srcOrd="0" destOrd="0" presId="urn:microsoft.com/office/officeart/2005/8/layout/hProcess4"/>
    <dgm:cxn modelId="{2AFE989A-253D-D945-96DF-BA0DBE729D6C}" type="presParOf" srcId="{2533BE29-B7AC-7A43-9198-3358A05ACBA8}" destId="{2AFE55BB-281B-6645-BF10-1D24A6EB3B94}" srcOrd="1" destOrd="0" presId="urn:microsoft.com/office/officeart/2005/8/layout/hProcess4"/>
    <dgm:cxn modelId="{46782FE4-7279-D144-AEF8-C969989BC196}" type="presParOf" srcId="{2533BE29-B7AC-7A43-9198-3358A05ACBA8}" destId="{F966971D-F1FA-1749-951C-2127CA68EDA0}" srcOrd="2" destOrd="0" presId="urn:microsoft.com/office/officeart/2005/8/layout/hProcess4"/>
    <dgm:cxn modelId="{DBDB35DF-BB88-9845-BDDB-6EA4718AFF49}" type="presParOf" srcId="{2533BE29-B7AC-7A43-9198-3358A05ACBA8}" destId="{812414CB-8E76-4B47-B32C-D4F433E3D753}" srcOrd="3" destOrd="0" presId="urn:microsoft.com/office/officeart/2005/8/layout/hProcess4"/>
    <dgm:cxn modelId="{9E0183D7-EC35-064B-9B4C-3C6229C6E65E}" type="presParOf" srcId="{2533BE29-B7AC-7A43-9198-3358A05ACBA8}" destId="{3B67B91F-7C44-A241-8F74-3E668D25823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59A3-AECF-D142-A27A-E3E6DB2DE271}">
      <dsp:nvSpPr>
        <dsp:cNvPr id="0" name=""/>
        <dsp:cNvSpPr/>
      </dsp:nvSpPr>
      <dsp:spPr>
        <a:xfrm>
          <a:off x="0" y="409134"/>
          <a:ext cx="2690614" cy="756076"/>
        </a:xfrm>
        <a:prstGeom prst="roundRect">
          <a:avLst>
            <a:gd name="adj" fmla="val 10000"/>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rPr>
            <a:t>Commons </a:t>
          </a:r>
        </a:p>
      </dsp:txBody>
      <dsp:txXfrm>
        <a:off x="22145" y="431279"/>
        <a:ext cx="2646324" cy="711786"/>
      </dsp:txXfrm>
    </dsp:sp>
    <dsp:sp modelId="{CABD780D-C482-2741-B15B-48F10DC1C4CF}">
      <dsp:nvSpPr>
        <dsp:cNvPr id="0" name=""/>
        <dsp:cNvSpPr/>
      </dsp:nvSpPr>
      <dsp:spPr>
        <a:xfrm>
          <a:off x="269061" y="1165210"/>
          <a:ext cx="244896" cy="1027404"/>
        </a:xfrm>
        <a:custGeom>
          <a:avLst/>
          <a:gdLst/>
          <a:ahLst/>
          <a:cxnLst/>
          <a:rect l="0" t="0" r="0" b="0"/>
          <a:pathLst>
            <a:path>
              <a:moveTo>
                <a:pt x="0" y="0"/>
              </a:moveTo>
              <a:lnTo>
                <a:pt x="0" y="1027404"/>
              </a:lnTo>
              <a:lnTo>
                <a:pt x="244896" y="102740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C00C3-9216-574E-95C5-B07E2C6CF94F}">
      <dsp:nvSpPr>
        <dsp:cNvPr id="0" name=""/>
        <dsp:cNvSpPr/>
      </dsp:nvSpPr>
      <dsp:spPr>
        <a:xfrm>
          <a:off x="513957" y="1721979"/>
          <a:ext cx="2152491" cy="941270"/>
        </a:xfrm>
        <a:prstGeom prst="roundRect">
          <a:avLst>
            <a:gd name="adj" fmla="val 10000"/>
          </a:avLst>
        </a:prstGeom>
        <a:solidFill>
          <a:srgbClr val="55A0FF">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Based on </a:t>
          </a:r>
          <a:r>
            <a:rPr lang="en-US" sz="1300" u="sng" kern="1200" dirty="0" smtClean="0"/>
            <a:t>Public Trust Doctrine</a:t>
          </a:r>
          <a:r>
            <a:rPr lang="en-US" sz="1300" u="sng" kern="1200" baseline="30000" dirty="0" smtClean="0"/>
            <a:t>1</a:t>
          </a:r>
          <a:r>
            <a:rPr lang="en-US" sz="1300" kern="1200" dirty="0" smtClean="0"/>
            <a:t>: Natural resources belong to the public; no one can be denied access</a:t>
          </a:r>
          <a:endParaRPr lang="en-US" sz="1300" kern="1200" dirty="0"/>
        </a:p>
      </dsp:txBody>
      <dsp:txXfrm>
        <a:off x="541526" y="1749548"/>
        <a:ext cx="2097353" cy="886132"/>
      </dsp:txXfrm>
    </dsp:sp>
    <dsp:sp modelId="{9AD8F2C0-4B2F-2F49-B985-F2ED7A3DE0E4}">
      <dsp:nvSpPr>
        <dsp:cNvPr id="0" name=""/>
        <dsp:cNvSpPr/>
      </dsp:nvSpPr>
      <dsp:spPr>
        <a:xfrm>
          <a:off x="269061" y="1165210"/>
          <a:ext cx="287752" cy="2511977"/>
        </a:xfrm>
        <a:custGeom>
          <a:avLst/>
          <a:gdLst/>
          <a:ahLst/>
          <a:cxnLst/>
          <a:rect l="0" t="0" r="0" b="0"/>
          <a:pathLst>
            <a:path>
              <a:moveTo>
                <a:pt x="0" y="0"/>
              </a:moveTo>
              <a:lnTo>
                <a:pt x="0" y="2511977"/>
              </a:lnTo>
              <a:lnTo>
                <a:pt x="287752" y="251197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7B9AA-FF6F-534B-A95A-7471FEA6BE7C}">
      <dsp:nvSpPr>
        <dsp:cNvPr id="0" name=""/>
        <dsp:cNvSpPr/>
      </dsp:nvSpPr>
      <dsp:spPr>
        <a:xfrm>
          <a:off x="556813" y="3176915"/>
          <a:ext cx="2152491" cy="1000545"/>
        </a:xfrm>
        <a:prstGeom prst="roundRect">
          <a:avLst>
            <a:gd name="adj" fmla="val 10000"/>
          </a:avLst>
        </a:prstGeom>
        <a:solidFill>
          <a:srgbClr val="55A0FF">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Intends to create a hierarchy of use where restoration and preservation take precedence </a:t>
          </a:r>
          <a:endParaRPr lang="en-US" sz="1300" kern="1200" dirty="0"/>
        </a:p>
      </dsp:txBody>
      <dsp:txXfrm>
        <a:off x="586118" y="3206220"/>
        <a:ext cx="2093881" cy="941935"/>
      </dsp:txXfrm>
    </dsp:sp>
    <dsp:sp modelId="{F9817A56-41C1-104F-B6F8-66957D0D8491}">
      <dsp:nvSpPr>
        <dsp:cNvPr id="0" name=""/>
        <dsp:cNvSpPr/>
      </dsp:nvSpPr>
      <dsp:spPr>
        <a:xfrm>
          <a:off x="3364745" y="410964"/>
          <a:ext cx="2690614" cy="737806"/>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rPr>
            <a:t>Current</a:t>
          </a:r>
          <a:endParaRPr lang="en-US" sz="4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rcoal CY"/>
          </a:endParaRPr>
        </a:p>
      </dsp:txBody>
      <dsp:txXfrm>
        <a:off x="3386355" y="432574"/>
        <a:ext cx="2647394" cy="694586"/>
      </dsp:txXfrm>
    </dsp:sp>
    <dsp:sp modelId="{BBAAFBB8-87B2-A142-8030-BB74AC8A8E8F}">
      <dsp:nvSpPr>
        <dsp:cNvPr id="0" name=""/>
        <dsp:cNvSpPr/>
      </dsp:nvSpPr>
      <dsp:spPr>
        <a:xfrm>
          <a:off x="3633807" y="1148771"/>
          <a:ext cx="259905" cy="1065200"/>
        </a:xfrm>
        <a:custGeom>
          <a:avLst/>
          <a:gdLst/>
          <a:ahLst/>
          <a:cxnLst/>
          <a:rect l="0" t="0" r="0" b="0"/>
          <a:pathLst>
            <a:path>
              <a:moveTo>
                <a:pt x="0" y="0"/>
              </a:moveTo>
              <a:lnTo>
                <a:pt x="0" y="1065200"/>
              </a:lnTo>
              <a:lnTo>
                <a:pt x="259905" y="106520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C2743-21F6-E248-B903-7B8E667F2D0B}">
      <dsp:nvSpPr>
        <dsp:cNvPr id="0" name=""/>
        <dsp:cNvSpPr/>
      </dsp:nvSpPr>
      <dsp:spPr>
        <a:xfrm>
          <a:off x="3893713" y="1720580"/>
          <a:ext cx="2152491" cy="986782"/>
        </a:xfrm>
        <a:prstGeom prst="roundRect">
          <a:avLst>
            <a:gd name="adj" fmla="val 10000"/>
          </a:avLst>
        </a:prstGeom>
        <a:solidFill>
          <a:srgbClr val="FF8784">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Based on </a:t>
          </a:r>
          <a:r>
            <a:rPr lang="en-US" sz="1300" u="sng" kern="1200" dirty="0" smtClean="0"/>
            <a:t>Capitalist Governance &amp; Trade Regimes</a:t>
          </a:r>
          <a:r>
            <a:rPr lang="en-US" sz="1300" u="none" kern="1200" dirty="0" smtClean="0"/>
            <a:t>: Resources are controlled by an elite and powerful few</a:t>
          </a:r>
          <a:endParaRPr lang="en-US" sz="1300" kern="1200" dirty="0"/>
        </a:p>
      </dsp:txBody>
      <dsp:txXfrm>
        <a:off x="3922615" y="1749482"/>
        <a:ext cx="2094687" cy="928978"/>
      </dsp:txXfrm>
    </dsp:sp>
    <dsp:sp modelId="{D5053A8A-B4E1-044B-91A5-E0010AD3A34B}">
      <dsp:nvSpPr>
        <dsp:cNvPr id="0" name=""/>
        <dsp:cNvSpPr/>
      </dsp:nvSpPr>
      <dsp:spPr>
        <a:xfrm>
          <a:off x="3633807" y="1148771"/>
          <a:ext cx="269061" cy="2624068"/>
        </a:xfrm>
        <a:custGeom>
          <a:avLst/>
          <a:gdLst/>
          <a:ahLst/>
          <a:cxnLst/>
          <a:rect l="0" t="0" r="0" b="0"/>
          <a:pathLst>
            <a:path>
              <a:moveTo>
                <a:pt x="0" y="0"/>
              </a:moveTo>
              <a:lnTo>
                <a:pt x="0" y="2624068"/>
              </a:lnTo>
              <a:lnTo>
                <a:pt x="269061" y="262406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F9F99-B111-4244-8C4A-2D3BCBFC15D3}">
      <dsp:nvSpPr>
        <dsp:cNvPr id="0" name=""/>
        <dsp:cNvSpPr/>
      </dsp:nvSpPr>
      <dsp:spPr>
        <a:xfrm>
          <a:off x="3902868" y="3312818"/>
          <a:ext cx="2152491" cy="920042"/>
        </a:xfrm>
        <a:prstGeom prst="roundRect">
          <a:avLst>
            <a:gd name="adj" fmla="val 10000"/>
          </a:avLst>
        </a:prstGeom>
        <a:solidFill>
          <a:srgbClr val="FF8784">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u="none" kern="1200" dirty="0" smtClean="0"/>
            <a:t>Intends to privatize water supply and control it as a  commodity in local and global markets</a:t>
          </a:r>
          <a:endParaRPr lang="en-US" sz="1300" kern="1200" dirty="0"/>
        </a:p>
      </dsp:txBody>
      <dsp:txXfrm>
        <a:off x="3929815" y="3339765"/>
        <a:ext cx="2098597" cy="866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A0333B6-4D9E-4C3C-A1A2-46E3003CD14F}" type="datetimeFigureOut">
              <a:rPr lang="en-US" smtClean="0"/>
              <a:t>7/8/2013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D625EA3-65EF-47B1-9140-5883A8DA65DC}" type="slidenum">
              <a:rPr lang="en-US" smtClean="0"/>
              <a:t>‹#›</a:t>
            </a:fld>
            <a:endParaRPr lang="en-US"/>
          </a:p>
        </p:txBody>
      </p:sp>
    </p:spTree>
    <p:extLst>
      <p:ext uri="{BB962C8B-B14F-4D97-AF65-F5344CB8AC3E}">
        <p14:creationId xmlns:p14="http://schemas.microsoft.com/office/powerpoint/2010/main" val="98006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AutoShape 1"/>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 name="Rectangle 2"/>
          <p:cNvSpPr>
            <a:spLocks noGrp="1" noChangeArrowheads="1"/>
          </p:cNvSpPr>
          <p:nvPr>
            <p:ph type="hdr"/>
          </p:nvPr>
        </p:nvSpPr>
        <p:spPr bwMode="auto">
          <a:xfrm>
            <a:off x="0" y="0"/>
            <a:ext cx="3168650" cy="477838"/>
          </a:xfrm>
          <a:prstGeom prst="rect">
            <a:avLst/>
          </a:prstGeom>
          <a:noFill/>
          <a:ln w="9525">
            <a:noFill/>
            <a:round/>
            <a:headEnd/>
            <a:tailEnd/>
          </a:ln>
          <a:effectLst/>
        </p:spPr>
        <p:txBody>
          <a:bodyPr vert="horz" wrap="square" lIns="96120" tIns="47880" rIns="96120" bIns="47880" numCol="1" anchor="t" anchorCtr="0" compatLnSpc="1">
            <a:prstTxWarp prst="textNoShape">
              <a:avLst/>
            </a:prstTxWarp>
          </a:bodyPr>
          <a:lstStyle>
            <a:lvl1pPr>
              <a:lnSpc>
                <a:spcPct val="93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Arial Unicode MS" charset="0"/>
              </a:defRPr>
            </a:lvl1pPr>
          </a:lstStyle>
          <a:p>
            <a:pPr>
              <a:defRPr/>
            </a:pPr>
            <a:endParaRPr lang="en-US"/>
          </a:p>
        </p:txBody>
      </p:sp>
      <p:sp>
        <p:nvSpPr>
          <p:cNvPr id="3075" name="Rectangle 3"/>
          <p:cNvSpPr>
            <a:spLocks noGrp="1" noChangeArrowheads="1"/>
          </p:cNvSpPr>
          <p:nvPr>
            <p:ph type="dt"/>
          </p:nvPr>
        </p:nvSpPr>
        <p:spPr bwMode="auto">
          <a:xfrm>
            <a:off x="4143375" y="0"/>
            <a:ext cx="3168650" cy="477838"/>
          </a:xfrm>
          <a:prstGeom prst="rect">
            <a:avLst/>
          </a:prstGeom>
          <a:noFill/>
          <a:ln w="9525">
            <a:noFill/>
            <a:round/>
            <a:headEnd/>
            <a:tailEnd/>
          </a:ln>
          <a:effectLst/>
        </p:spPr>
        <p:txBody>
          <a:bodyPr vert="horz" wrap="square" lIns="96120" tIns="47880" rIns="96120" bIns="47880" numCol="1" anchor="t" anchorCtr="0" compatLnSpc="1">
            <a:prstTxWarp prst="textNoShape">
              <a:avLst/>
            </a:prstTxWarp>
          </a:bodyPr>
          <a:lstStyle>
            <a:lvl1pPr algn="r">
              <a:lnSpc>
                <a:spcPct val="93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Arial Unicode MS" charset="0"/>
              </a:defRPr>
            </a:lvl1pPr>
          </a:lstStyle>
          <a:p>
            <a:pPr>
              <a:defRPr/>
            </a:pPr>
            <a:endParaRPr lang="en-US"/>
          </a:p>
        </p:txBody>
      </p:sp>
      <p:sp>
        <p:nvSpPr>
          <p:cNvPr id="49157" name="Rectangle 4"/>
          <p:cNvSpPr>
            <a:spLocks noGrp="1" noRot="1" noChangeAspect="1" noChangeArrowheads="1"/>
          </p:cNvSpPr>
          <p:nvPr>
            <p:ph type="sldImg"/>
          </p:nvPr>
        </p:nvSpPr>
        <p:spPr bwMode="auto">
          <a:xfrm>
            <a:off x="1257300" y="720725"/>
            <a:ext cx="47990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7" name="Rectangle 5"/>
          <p:cNvSpPr>
            <a:spLocks noGrp="1" noChangeArrowheads="1"/>
          </p:cNvSpPr>
          <p:nvPr>
            <p:ph type="body"/>
          </p:nvPr>
        </p:nvSpPr>
        <p:spPr bwMode="auto">
          <a:xfrm>
            <a:off x="730250" y="4559300"/>
            <a:ext cx="5853113"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9120188"/>
            <a:ext cx="3168650" cy="477837"/>
          </a:xfrm>
          <a:prstGeom prst="rect">
            <a:avLst/>
          </a:prstGeom>
          <a:noFill/>
          <a:ln w="9525">
            <a:noFill/>
            <a:round/>
            <a:headEnd/>
            <a:tailEnd/>
          </a:ln>
          <a:effectLst/>
        </p:spPr>
        <p:txBody>
          <a:bodyPr vert="horz" wrap="square" lIns="96120" tIns="47880" rIns="96120" bIns="47880" numCol="1" anchor="b" anchorCtr="0" compatLnSpc="1">
            <a:prstTxWarp prst="textNoShape">
              <a:avLst/>
            </a:prstTxWarp>
          </a:bodyPr>
          <a:lstStyle>
            <a:lvl1pPr>
              <a:lnSpc>
                <a:spcPct val="93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Arial Unicode MS" charset="0"/>
              </a:defRPr>
            </a:lvl1pPr>
          </a:lstStyle>
          <a:p>
            <a:pPr>
              <a:defRPr/>
            </a:pPr>
            <a:endParaRPr lang="en-US"/>
          </a:p>
        </p:txBody>
      </p:sp>
      <p:sp>
        <p:nvSpPr>
          <p:cNvPr id="3079" name="Rectangle 7"/>
          <p:cNvSpPr>
            <a:spLocks noGrp="1" noChangeArrowheads="1"/>
          </p:cNvSpPr>
          <p:nvPr>
            <p:ph type="sldNum"/>
          </p:nvPr>
        </p:nvSpPr>
        <p:spPr bwMode="auto">
          <a:xfrm>
            <a:off x="4143375" y="9120188"/>
            <a:ext cx="3168650" cy="477837"/>
          </a:xfrm>
          <a:prstGeom prst="rect">
            <a:avLst/>
          </a:prstGeom>
          <a:noFill/>
          <a:ln w="9525">
            <a:noFill/>
            <a:round/>
            <a:headEnd/>
            <a:tailEnd/>
          </a:ln>
          <a:effectLst/>
        </p:spPr>
        <p:txBody>
          <a:bodyPr vert="horz" wrap="square" lIns="96120" tIns="47880" rIns="96120" bIns="47880" numCol="1" anchor="b" anchorCtr="0" compatLnSpc="1">
            <a:prstTxWarp prst="textNoShape">
              <a:avLst/>
            </a:prstTxWarp>
          </a:bodyPr>
          <a:lstStyle>
            <a:lvl1pPr algn="r">
              <a:lnSpc>
                <a:spcPct val="93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Arial Unicode MS" charset="0"/>
              </a:defRPr>
            </a:lvl1pPr>
          </a:lstStyle>
          <a:p>
            <a:pPr>
              <a:defRPr/>
            </a:pPr>
            <a:fld id="{18B0CCB5-9E4F-4A8C-A0B4-BE6CE6524656}" type="slidenum">
              <a:rPr lang="en-US"/>
              <a:pPr>
                <a:defRPr/>
              </a:pPr>
              <a:t>‹#›</a:t>
            </a:fld>
            <a:endParaRPr lang="en-US"/>
          </a:p>
        </p:txBody>
      </p:sp>
    </p:spTree>
    <p:extLst>
      <p:ext uri="{BB962C8B-B14F-4D97-AF65-F5344CB8AC3E}">
        <p14:creationId xmlns:p14="http://schemas.microsoft.com/office/powerpoint/2010/main" val="13685210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Maude Barlow, </a:t>
            </a:r>
            <a:r>
              <a:rPr lang="en-US" smtClean="0"/>
              <a:t>Blue</a:t>
            </a:r>
            <a:r>
              <a:rPr lang="en-US" baseline="0" smtClean="0"/>
              <a:t> Gold</a:t>
            </a:r>
            <a:endParaRPr lang="en-US"/>
          </a:p>
        </p:txBody>
      </p:sp>
      <p:sp>
        <p:nvSpPr>
          <p:cNvPr id="4" name="Slide Number Placeholder 3"/>
          <p:cNvSpPr>
            <a:spLocks noGrp="1"/>
          </p:cNvSpPr>
          <p:nvPr>
            <p:ph type="sldNum" idx="10"/>
          </p:nvPr>
        </p:nvSpPr>
        <p:spPr/>
        <p:txBody>
          <a:bodyPr/>
          <a:lstStyle/>
          <a:p>
            <a:pPr>
              <a:defRPr/>
            </a:pPr>
            <a:fld id="{18B0CCB5-9E4F-4A8C-A0B4-BE6CE6524656}" type="slidenum">
              <a:rPr lang="en-US" smtClean="0"/>
              <a:pPr>
                <a:defRPr/>
              </a:pPr>
              <a:t>2</a:t>
            </a:fld>
            <a:endParaRPr lang="en-US"/>
          </a:p>
        </p:txBody>
      </p:sp>
    </p:spTree>
    <p:extLst>
      <p:ext uri="{BB962C8B-B14F-4D97-AF65-F5344CB8AC3E}">
        <p14:creationId xmlns:p14="http://schemas.microsoft.com/office/powerpoint/2010/main" val="176002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Maude Barlow Great Lakes</a:t>
            </a:r>
            <a:r>
              <a:rPr lang="en-US" baseline="0" dirty="0" smtClean="0"/>
              <a:t> Water Commons</a:t>
            </a:r>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18B0CCB5-9E4F-4A8C-A0B4-BE6CE6524656}" type="slidenum">
              <a:rPr lang="en-US" smtClean="0"/>
              <a:pPr>
                <a:defRPr/>
              </a:pPr>
              <a:t>5</a:t>
            </a:fld>
            <a:endParaRPr lang="en-US"/>
          </a:p>
        </p:txBody>
      </p:sp>
    </p:spTree>
    <p:extLst>
      <p:ext uri="{BB962C8B-B14F-4D97-AF65-F5344CB8AC3E}">
        <p14:creationId xmlns:p14="http://schemas.microsoft.com/office/powerpoint/2010/main" val="6594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18B0CCB5-9E4F-4A8C-A0B4-BE6CE6524656}" type="slidenum">
              <a:rPr lang="en-US" smtClean="0"/>
              <a:pPr>
                <a:defRPr/>
              </a:pPr>
              <a:t>9</a:t>
            </a:fld>
            <a:endParaRPr lang="en-US"/>
          </a:p>
        </p:txBody>
      </p:sp>
    </p:spTree>
    <p:extLst>
      <p:ext uri="{BB962C8B-B14F-4D97-AF65-F5344CB8AC3E}">
        <p14:creationId xmlns:p14="http://schemas.microsoft.com/office/powerpoint/2010/main" val="68795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a:t>
            </a:r>
          </a:p>
          <a:p>
            <a:r>
              <a:rPr lang="en-US" dirty="0" smtClean="0"/>
              <a:t>Establishing</a:t>
            </a:r>
          </a:p>
          <a:p>
            <a:r>
              <a:rPr lang="en-US" dirty="0" smtClean="0"/>
              <a:t>Building </a:t>
            </a:r>
          </a:p>
          <a:p>
            <a:r>
              <a:rPr lang="en-US" smtClean="0"/>
              <a:t>Cooperating </a:t>
            </a:r>
          </a:p>
          <a:p>
            <a:r>
              <a:rPr lang="en-US" smtClean="0"/>
              <a:t>Belonging</a:t>
            </a:r>
            <a:endParaRPr lang="en-US" dirty="0"/>
          </a:p>
        </p:txBody>
      </p:sp>
      <p:sp>
        <p:nvSpPr>
          <p:cNvPr id="4" name="Slide Number Placeholder 3"/>
          <p:cNvSpPr>
            <a:spLocks noGrp="1"/>
          </p:cNvSpPr>
          <p:nvPr>
            <p:ph type="sldNum" idx="10"/>
          </p:nvPr>
        </p:nvSpPr>
        <p:spPr/>
        <p:txBody>
          <a:bodyPr/>
          <a:lstStyle/>
          <a:p>
            <a:pPr>
              <a:defRPr/>
            </a:pPr>
            <a:fld id="{18B0CCB5-9E4F-4A8C-A0B4-BE6CE6524656}" type="slidenum">
              <a:rPr lang="en-US" smtClean="0"/>
              <a:pPr>
                <a:defRPr/>
              </a:pPr>
              <a:t>23</a:t>
            </a:fld>
            <a:endParaRPr lang="en-US"/>
          </a:p>
        </p:txBody>
      </p:sp>
    </p:spTree>
    <p:extLst>
      <p:ext uri="{BB962C8B-B14F-4D97-AF65-F5344CB8AC3E}">
        <p14:creationId xmlns:p14="http://schemas.microsoft.com/office/powerpoint/2010/main" val="22385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749" y="20057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62299" y="3769822"/>
            <a:ext cx="6400800" cy="1752600"/>
          </a:xfrm>
          <a:prstGeom prst="rect">
            <a:avLst/>
          </a:prstGeo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9658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Rectangle 14"/>
          <p:cNvSpPr/>
          <p:nvPr userDrawn="1"/>
        </p:nvSpPr>
        <p:spPr bwMode="auto">
          <a:xfrm>
            <a:off x="5029200" y="508000"/>
            <a:ext cx="4114800" cy="6350000"/>
          </a:xfrm>
          <a:prstGeom prst="rect">
            <a:avLst/>
          </a:prstGeom>
          <a:solidFill>
            <a:srgbClr val="FF0000">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10" name="Rectangle 9"/>
          <p:cNvSpPr/>
          <p:nvPr userDrawn="1"/>
        </p:nvSpPr>
        <p:spPr bwMode="auto">
          <a:xfrm>
            <a:off x="924560" y="518160"/>
            <a:ext cx="4104640" cy="6339840"/>
          </a:xfrm>
          <a:prstGeom prst="rect">
            <a:avLst/>
          </a:prstGeom>
          <a:solidFill>
            <a:srgbClr val="0000FF">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2" name="Title 1"/>
          <p:cNvSpPr>
            <a:spLocks noGrp="1"/>
          </p:cNvSpPr>
          <p:nvPr>
            <p:ph type="title"/>
          </p:nvPr>
        </p:nvSpPr>
        <p:spPr>
          <a:ln>
            <a:noFill/>
          </a:ln>
        </p:spPr>
        <p:txBody>
          <a:bodyPr/>
          <a:lstStyle/>
          <a:p>
            <a:r>
              <a:rPr lang="en-US" dirty="0" smtClean="0"/>
              <a:t>Click to edit Master title style</a:t>
            </a:r>
            <a:endParaRPr lang="en-US" dirty="0"/>
          </a:p>
        </p:txBody>
      </p:sp>
      <p:sp>
        <p:nvSpPr>
          <p:cNvPr id="6" name="Rounded Rectangle 5">
            <a:hlinkClick r:id="" action="ppaction://noaction"/>
          </p:cNvPr>
          <p:cNvSpPr/>
          <p:nvPr userDrawn="1"/>
        </p:nvSpPr>
        <p:spPr bwMode="auto">
          <a:xfrm>
            <a:off x="6653760" y="3484880"/>
            <a:ext cx="1301519" cy="457200"/>
          </a:xfrm>
          <a:prstGeom prst="roundRect">
            <a:avLst>
              <a:gd name="adj" fmla="val 11765"/>
            </a:avLst>
          </a:prstGeom>
          <a:solidFill>
            <a:srgbClr val="FF5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Industrial Developers</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7" name="Rounded Rectangle 6">
            <a:hlinkClick r:id="" action="ppaction://noaction"/>
          </p:cNvPr>
          <p:cNvSpPr/>
          <p:nvPr userDrawn="1"/>
        </p:nvSpPr>
        <p:spPr bwMode="auto">
          <a:xfrm>
            <a:off x="7598640" y="4917440"/>
            <a:ext cx="1220240" cy="609600"/>
          </a:xfrm>
          <a:prstGeom prst="roundRect">
            <a:avLst>
              <a:gd name="adj" fmla="val 11765"/>
            </a:avLst>
          </a:prstGeom>
          <a:solidFill>
            <a:srgbClr val="FF5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Appropriators (Water services) &amp; Exporters</a:t>
            </a:r>
          </a:p>
        </p:txBody>
      </p:sp>
      <p:sp>
        <p:nvSpPr>
          <p:cNvPr id="8" name="Rounded Rectangle 7">
            <a:hlinkClick r:id="" action="ppaction://noaction"/>
          </p:cNvPr>
          <p:cNvSpPr/>
          <p:nvPr userDrawn="1"/>
        </p:nvSpPr>
        <p:spPr bwMode="auto">
          <a:xfrm>
            <a:off x="1173592" y="4963911"/>
            <a:ext cx="1366408" cy="542809"/>
          </a:xfrm>
          <a:prstGeom prst="roundRect">
            <a:avLst>
              <a:gd name="adj" fmla="val 11765"/>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Environmentalists &amp; Preservation Advocates</a:t>
            </a:r>
          </a:p>
        </p:txBody>
      </p:sp>
      <p:sp>
        <p:nvSpPr>
          <p:cNvPr id="12" name="Rounded Rectangle 11">
            <a:hlinkClick r:id="" action="ppaction://noaction"/>
          </p:cNvPr>
          <p:cNvSpPr/>
          <p:nvPr userDrawn="1"/>
        </p:nvSpPr>
        <p:spPr bwMode="auto">
          <a:xfrm>
            <a:off x="7603420" y="2094782"/>
            <a:ext cx="1276420" cy="638258"/>
          </a:xfrm>
          <a:prstGeom prst="roundRect">
            <a:avLst>
              <a:gd name="adj" fmla="val 11765"/>
            </a:avLst>
          </a:prstGeom>
          <a:solidFill>
            <a:srgbClr val="FF5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Capitalist Governance &amp; Trade Regimes</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13" name="Rounded Rectangle 12">
            <a:hlinkClick r:id="" action="ppaction://noaction"/>
          </p:cNvPr>
          <p:cNvSpPr/>
          <p:nvPr userDrawn="1"/>
        </p:nvSpPr>
        <p:spPr bwMode="auto">
          <a:xfrm>
            <a:off x="1051482" y="2168242"/>
            <a:ext cx="1620598" cy="493678"/>
          </a:xfrm>
          <a:prstGeom prst="roundRect">
            <a:avLst>
              <a:gd name="adj" fmla="val 11765"/>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Regional Watersheds &amp; Water Municipalities</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14" name="Rounded Rectangle 13">
            <a:hlinkClick r:id="" action="ppaction://noaction"/>
          </p:cNvPr>
          <p:cNvSpPr/>
          <p:nvPr userDrawn="1"/>
        </p:nvSpPr>
        <p:spPr bwMode="auto">
          <a:xfrm>
            <a:off x="2392792" y="3472339"/>
            <a:ext cx="1000647" cy="439262"/>
          </a:xfrm>
          <a:prstGeom prst="roundRect">
            <a:avLst>
              <a:gd name="adj" fmla="val 11765"/>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Water Rights Advocates</a:t>
            </a:r>
          </a:p>
        </p:txBody>
      </p:sp>
      <p:sp>
        <p:nvSpPr>
          <p:cNvPr id="16" name="Rounded Rectangle 15">
            <a:hlinkClick r:id="" action="ppaction://noaction"/>
          </p:cNvPr>
          <p:cNvSpPr/>
          <p:nvPr userDrawn="1"/>
        </p:nvSpPr>
        <p:spPr bwMode="auto">
          <a:xfrm>
            <a:off x="7620314" y="6075023"/>
            <a:ext cx="1249365" cy="512064"/>
          </a:xfrm>
          <a:prstGeom prst="roundRect">
            <a:avLst>
              <a:gd name="adj" fmla="val 11765"/>
            </a:avLst>
          </a:prstGeom>
          <a:solidFill>
            <a:schemeClr val="bg2">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Oil Drillers &amp; Hydroelectric</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18" name="Rounded Rectangle 17">
            <a:hlinkClick r:id="" action="ppaction://noaction"/>
          </p:cNvPr>
          <p:cNvSpPr/>
          <p:nvPr userDrawn="1"/>
        </p:nvSpPr>
        <p:spPr bwMode="auto">
          <a:xfrm>
            <a:off x="5533893" y="6086076"/>
            <a:ext cx="950976" cy="512064"/>
          </a:xfrm>
          <a:prstGeom prst="roundRect">
            <a:avLst>
              <a:gd name="adj" fmla="val 11765"/>
            </a:avLst>
          </a:prstGeom>
          <a:solidFill>
            <a:schemeClr val="bg2">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“Water Lords”</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20" name="Rounded Rectangle 19">
            <a:hlinkClick r:id="" action="ppaction://noaction"/>
          </p:cNvPr>
          <p:cNvSpPr/>
          <p:nvPr userDrawn="1"/>
        </p:nvSpPr>
        <p:spPr bwMode="auto">
          <a:xfrm>
            <a:off x="2881468" y="901914"/>
            <a:ext cx="950976" cy="512064"/>
          </a:xfrm>
          <a:prstGeom prst="roundRect">
            <a:avLst>
              <a:gd name="adj" fmla="val 11765"/>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cs typeface="Arial Unicode MS" charset="0"/>
              </a:rPr>
              <a:t>Local Fisheries</a:t>
            </a:r>
            <a:endParaRPr kumimoji="0" lang="en-US" sz="1000" b="1" i="0" u="none" strike="noStrike" cap="none" normalizeH="0" baseline="0" dirty="0" smtClean="0">
              <a:ln>
                <a:noFill/>
              </a:ln>
              <a:solidFill>
                <a:schemeClr val="bg1"/>
              </a:solidFill>
              <a:effectLst/>
              <a:latin typeface="Arial" charset="0"/>
              <a:cs typeface="Arial Unicode MS" charset="0"/>
            </a:endParaRPr>
          </a:p>
        </p:txBody>
      </p:sp>
      <p:sp>
        <p:nvSpPr>
          <p:cNvPr id="21" name="Rounded Rectangle 20">
            <a:hlinkClick r:id="" action="ppaction://noaction"/>
          </p:cNvPr>
          <p:cNvSpPr/>
          <p:nvPr userDrawn="1"/>
        </p:nvSpPr>
        <p:spPr bwMode="auto">
          <a:xfrm>
            <a:off x="6117449" y="924957"/>
            <a:ext cx="950976" cy="512064"/>
          </a:xfrm>
          <a:prstGeom prst="roundRect">
            <a:avLst>
              <a:gd name="adj" fmla="val 11765"/>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dirty="0" smtClean="0">
                <a:ln>
                  <a:noFill/>
                </a:ln>
                <a:solidFill>
                  <a:schemeClr val="bg1"/>
                </a:solidFill>
                <a:effectLst/>
                <a:latin typeface="Arial" charset="0"/>
                <a:cs typeface="Arial Unicode MS" charset="0"/>
              </a:rPr>
              <a:t>Local</a:t>
            </a:r>
            <a:r>
              <a:rPr kumimoji="0" lang="en-US" sz="1000" b="1" i="0" u="none" strike="noStrike" cap="none" normalizeH="0" baseline="0" dirty="0" smtClean="0">
                <a:ln>
                  <a:noFill/>
                </a:ln>
                <a:solidFill>
                  <a:schemeClr val="bg1"/>
                </a:solidFill>
                <a:effectLst/>
                <a:latin typeface="Arial" charset="0"/>
                <a:cs typeface="Arial Unicode MS" charset="0"/>
              </a:rPr>
              <a:t> Agriculture</a:t>
            </a:r>
            <a:endParaRPr kumimoji="0" lang="en-US" sz="1000" b="1" i="0" u="none" strike="noStrike" cap="none" normalizeH="0" dirty="0" smtClean="0">
              <a:ln>
                <a:noFill/>
              </a:ln>
              <a:solidFill>
                <a:schemeClr val="bg1"/>
              </a:solidFill>
              <a:effectLst/>
              <a:latin typeface="Arial" charset="0"/>
              <a:cs typeface="Arial Unicode MS" charset="0"/>
            </a:endParaRPr>
          </a:p>
        </p:txBody>
      </p:sp>
      <p:sp>
        <p:nvSpPr>
          <p:cNvPr id="19" name="Rounded Rectangle 18">
            <a:hlinkClick r:id="" action="ppaction://noaction"/>
          </p:cNvPr>
          <p:cNvSpPr/>
          <p:nvPr userDrawn="1"/>
        </p:nvSpPr>
        <p:spPr bwMode="auto">
          <a:xfrm>
            <a:off x="3329172" y="6075916"/>
            <a:ext cx="1009147" cy="538244"/>
          </a:xfrm>
          <a:prstGeom prst="roundRect">
            <a:avLst>
              <a:gd name="adj" fmla="val 11765"/>
            </a:avLst>
          </a:prstGeom>
          <a:solidFill>
            <a:schemeClr val="bg2">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Alternative Systems Developers</a:t>
            </a:r>
            <a:endParaRPr kumimoji="0" lang="en-US" sz="1000" b="1" i="0" u="none" strike="noStrike" cap="none" normalizeH="0" dirty="0" smtClean="0">
              <a:ln>
                <a:noFill/>
              </a:ln>
              <a:solidFill>
                <a:schemeClr val="bg1"/>
              </a:solidFill>
              <a:effectLst/>
              <a:latin typeface="Arial" charset="0"/>
              <a:cs typeface="Arial Unicode MS" charset="0"/>
            </a:endParaRPr>
          </a:p>
        </p:txBody>
      </p:sp>
      <p:cxnSp>
        <p:nvCxnSpPr>
          <p:cNvPr id="5" name="Straight Connector 4"/>
          <p:cNvCxnSpPr>
            <a:stCxn id="2" idx="2"/>
          </p:cNvCxnSpPr>
          <p:nvPr userDrawn="1"/>
        </p:nvCxnSpPr>
        <p:spPr bwMode="auto">
          <a:xfrm flipH="1">
            <a:off x="5029200" y="515389"/>
            <a:ext cx="834" cy="6759171"/>
          </a:xfrm>
          <a:prstGeom prst="line">
            <a:avLst/>
          </a:prstGeom>
          <a:solidFill>
            <a:srgbClr val="00B8FF"/>
          </a:solidFill>
          <a:ln w="9525" cap="flat" cmpd="sng" algn="ctr">
            <a:solidFill>
              <a:schemeClr val="tx1"/>
            </a:solidFill>
            <a:prstDash val="dot"/>
            <a:round/>
            <a:headEnd type="none" w="med" len="med"/>
            <a:tailEnd type="none" w="med" len="med"/>
          </a:ln>
          <a:effectLst/>
        </p:spPr>
      </p:cxnSp>
      <p:sp>
        <p:nvSpPr>
          <p:cNvPr id="23" name="TextBox 22"/>
          <p:cNvSpPr txBox="1"/>
          <p:nvPr userDrawn="1"/>
        </p:nvSpPr>
        <p:spPr>
          <a:xfrm>
            <a:off x="934720" y="528320"/>
            <a:ext cx="1645920" cy="646331"/>
          </a:xfrm>
          <a:prstGeom prst="rect">
            <a:avLst/>
          </a:prstGeom>
          <a:noFill/>
        </p:spPr>
        <p:txBody>
          <a:bodyPr wrap="square" rtlCol="0">
            <a:spAutoFit/>
          </a:bodyPr>
          <a:lstStyle/>
          <a:p>
            <a:pPr algn="ctr"/>
            <a:r>
              <a:rPr lang="en-US" dirty="0" smtClean="0"/>
              <a:t>Commons</a:t>
            </a:r>
          </a:p>
          <a:p>
            <a:pPr algn="ctr"/>
            <a:r>
              <a:rPr lang="en-US" dirty="0" smtClean="0"/>
              <a:t>Approach</a:t>
            </a:r>
            <a:endParaRPr lang="en-US" dirty="0"/>
          </a:p>
        </p:txBody>
      </p:sp>
      <p:sp>
        <p:nvSpPr>
          <p:cNvPr id="24" name="TextBox 23"/>
          <p:cNvSpPr txBox="1"/>
          <p:nvPr userDrawn="1"/>
        </p:nvSpPr>
        <p:spPr>
          <a:xfrm>
            <a:off x="7498080" y="508000"/>
            <a:ext cx="1645920" cy="646331"/>
          </a:xfrm>
          <a:prstGeom prst="rect">
            <a:avLst/>
          </a:prstGeom>
          <a:noFill/>
        </p:spPr>
        <p:txBody>
          <a:bodyPr wrap="square" rtlCol="0">
            <a:spAutoFit/>
          </a:bodyPr>
          <a:lstStyle/>
          <a:p>
            <a:pPr algn="ctr"/>
            <a:r>
              <a:rPr lang="en-US" dirty="0" smtClean="0"/>
              <a:t>Current</a:t>
            </a:r>
          </a:p>
          <a:p>
            <a:pPr algn="ctr"/>
            <a:r>
              <a:rPr lang="en-US" dirty="0" smtClean="0"/>
              <a:t>Approach</a:t>
            </a:r>
            <a:endParaRPr lang="en-US" dirty="0"/>
          </a:p>
        </p:txBody>
      </p:sp>
      <p:sp>
        <p:nvSpPr>
          <p:cNvPr id="25" name="Left-Right Arrow Callout 24"/>
          <p:cNvSpPr/>
          <p:nvPr userDrawn="1"/>
        </p:nvSpPr>
        <p:spPr bwMode="auto">
          <a:xfrm>
            <a:off x="4003040" y="1706880"/>
            <a:ext cx="2052320" cy="396240"/>
          </a:xfrm>
          <a:prstGeom prst="leftRightArrowCallout">
            <a:avLst>
              <a:gd name="adj1" fmla="val 25000"/>
              <a:gd name="adj2" fmla="val 25000"/>
              <a:gd name="adj3" fmla="val 53205"/>
              <a:gd name="adj4" fmla="val 68361"/>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Arial" charset="0"/>
                <a:cs typeface="Arial Unicode MS" charset="0"/>
              </a:rPr>
              <a:t>International Joint Commission</a:t>
            </a:r>
          </a:p>
        </p:txBody>
      </p:sp>
    </p:spTree>
    <p:extLst>
      <p:ext uri="{BB962C8B-B14F-4D97-AF65-F5344CB8AC3E}">
        <p14:creationId xmlns:p14="http://schemas.microsoft.com/office/powerpoint/2010/main" val="28753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0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5875" y="66501"/>
            <a:ext cx="7791450" cy="4572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143000" y="640080"/>
            <a:ext cx="3829050" cy="6043353"/>
          </a:xfrm>
          <a:prstGeom prst="rect">
            <a:avLst/>
          </a:prstGeom>
        </p:spPr>
        <p:txBody>
          <a:bodyPr/>
          <a:lstStyle>
            <a:lvl1pPr marL="233363" indent="-233363">
              <a:buClr>
                <a:srgbClr val="A50021"/>
              </a:buClr>
              <a:buFont typeface="Wingdings" pitchFamily="2" charset="2"/>
              <a:buChar char="§"/>
              <a:defRPr sz="2000"/>
            </a:lvl1pPr>
            <a:lvl2pPr marL="573088" indent="-339725">
              <a:buClr>
                <a:schemeClr val="accent2"/>
              </a:buClr>
              <a:buFont typeface="Arial" pitchFamily="34" charset="0"/>
              <a:buChar char="•"/>
              <a:defRPr sz="1800"/>
            </a:lvl2pPr>
            <a:lvl3pPr marL="798513" indent="-225425">
              <a:tabLst/>
              <a:defRPr sz="1600"/>
            </a:lvl3pPr>
            <a:lvl4pPr marL="1089025" indent="-290513">
              <a:defRPr sz="1400"/>
            </a:lvl4pPr>
            <a:lvl5pPr marL="1371600" indent="-28257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sz="half" idx="10"/>
          </p:nvPr>
        </p:nvSpPr>
        <p:spPr>
          <a:xfrm>
            <a:off x="5099858" y="640080"/>
            <a:ext cx="3829050" cy="6043353"/>
          </a:xfrm>
          <a:prstGeom prst="rect">
            <a:avLst/>
          </a:prstGeom>
        </p:spPr>
        <p:txBody>
          <a:bodyPr/>
          <a:lstStyle>
            <a:lvl1pPr marL="233363" indent="-233363">
              <a:buClr>
                <a:srgbClr val="A50021"/>
              </a:buClr>
              <a:buFont typeface="Wingdings" pitchFamily="2" charset="2"/>
              <a:buChar char="§"/>
              <a:defRPr sz="2000"/>
            </a:lvl1pPr>
            <a:lvl2pPr marL="573088" indent="-339725">
              <a:buClr>
                <a:schemeClr val="accent2"/>
              </a:buClr>
              <a:buFont typeface="Arial" pitchFamily="34" charset="0"/>
              <a:buChar char="•"/>
              <a:defRPr sz="1800"/>
            </a:lvl2pPr>
            <a:lvl3pPr marL="798513" indent="-225425">
              <a:tabLst/>
              <a:defRPr sz="1600"/>
            </a:lvl3pPr>
            <a:lvl4pPr marL="1089025" indent="-290513">
              <a:defRPr sz="1400"/>
            </a:lvl4pPr>
            <a:lvl5pPr marL="1371600" indent="-28257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740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type="body" sz="half" idx="1"/>
          </p:nvPr>
        </p:nvSpPr>
        <p:spPr>
          <a:xfrm>
            <a:off x="1142999" y="640080"/>
            <a:ext cx="7809807" cy="6043353"/>
          </a:xfrm>
          <a:prstGeom prst="rect">
            <a:avLst/>
          </a:prstGeom>
        </p:spPr>
        <p:txBody>
          <a:bodyPr/>
          <a:lstStyle>
            <a:lvl1pPr marL="233363" indent="-233363">
              <a:buClr>
                <a:srgbClr val="A50021"/>
              </a:buClr>
              <a:buFont typeface="Wingdings" pitchFamily="2" charset="2"/>
              <a:buChar char="§"/>
              <a:defRPr sz="2000"/>
            </a:lvl1pPr>
            <a:lvl2pPr marL="573088" indent="-339725">
              <a:buClr>
                <a:schemeClr val="accent2"/>
              </a:buClr>
              <a:buFont typeface="Arial" pitchFamily="34" charset="0"/>
              <a:buChar char="•"/>
              <a:defRPr sz="1800"/>
            </a:lvl2pPr>
            <a:lvl3pPr marL="798513" indent="-225425">
              <a:tabLst/>
              <a:defRPr sz="1600"/>
            </a:lvl3pPr>
            <a:lvl4pPr marL="1089025" indent="-290513">
              <a:defRPr sz="1400"/>
            </a:lvl4pPr>
            <a:lvl5pPr marL="1371600" indent="-28257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22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Layout" Target="../slideLayouts/slideLayout3.xml"/><Relationship Id="rId21" Type="http://schemas.openxmlformats.org/officeDocument/2006/relationships/slide" Target="../slides/slide20.xml"/><Relationship Id="rId7" Type="http://schemas.openxmlformats.org/officeDocument/2006/relationships/image" Target="../media/image1.jpeg"/><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Layout" Target="../slideLayouts/slideLayout2.xml"/><Relationship Id="rId16" Type="http://schemas.openxmlformats.org/officeDocument/2006/relationships/slide" Target="../slides/slide18.xml"/><Relationship Id="rId20" Type="http://schemas.openxmlformats.org/officeDocument/2006/relationships/slide" Target="../slides/slide19.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slide" Target="../slides/slide9.xml"/><Relationship Id="rId5" Type="http://schemas.openxmlformats.org/officeDocument/2006/relationships/slideLayout" Target="../slideLayouts/slideLayout5.xml"/><Relationship Id="rId15" Type="http://schemas.openxmlformats.org/officeDocument/2006/relationships/slide" Target="../slides/slide14.xml"/><Relationship Id="rId23" Type="http://schemas.openxmlformats.org/officeDocument/2006/relationships/image" Target="../media/image2.png"/><Relationship Id="rId10" Type="http://schemas.openxmlformats.org/officeDocument/2006/relationships/slide" Target="../slides/slide4.xml"/><Relationship Id="rId19" Type="http://schemas.openxmlformats.org/officeDocument/2006/relationships/slide" Target="../slides/slide15.xml"/><Relationship Id="rId4" Type="http://schemas.openxmlformats.org/officeDocument/2006/relationships/slideLayout" Target="../slideLayouts/slideLayout4.xml"/><Relationship Id="rId9" Type="http://schemas.openxmlformats.org/officeDocument/2006/relationships/slide" Target="../slides/slide3.xml"/><Relationship Id="rId14" Type="http://schemas.openxmlformats.org/officeDocument/2006/relationships/slide" Target="../slides/slide13.xml"/><Relationship Id="rId22" Type="http://schemas.openxmlformats.org/officeDocument/2006/relationships/slide" Target="../slides/slide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mt="75000"/>
          </a:blip>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34312" y="63096"/>
            <a:ext cx="7791450" cy="452293"/>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28" name="Line 3"/>
          <p:cNvSpPr>
            <a:spLocks noChangeShapeType="1"/>
          </p:cNvSpPr>
          <p:nvPr/>
        </p:nvSpPr>
        <p:spPr bwMode="auto">
          <a:xfrm flipV="1">
            <a:off x="935182" y="490450"/>
            <a:ext cx="8208818" cy="11084"/>
          </a:xfrm>
          <a:prstGeom prst="line">
            <a:avLst/>
          </a:prstGeom>
          <a:noFill/>
          <a:ln w="28575">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4"/>
          <p:cNvSpPr>
            <a:spLocks noChangeShapeType="1"/>
          </p:cNvSpPr>
          <p:nvPr userDrawn="1"/>
        </p:nvSpPr>
        <p:spPr bwMode="auto">
          <a:xfrm flipH="1">
            <a:off x="914400" y="0"/>
            <a:ext cx="1588" cy="6858000"/>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Lst>
        </p:spPr>
        <p:txBody>
          <a:bodyPr/>
          <a:lstStyle/>
          <a:p>
            <a:endParaRPr lang="en-US"/>
          </a:p>
        </p:txBody>
      </p:sp>
      <p:sp>
        <p:nvSpPr>
          <p:cNvPr id="9" name="TextBox 8"/>
          <p:cNvSpPr txBox="1"/>
          <p:nvPr/>
        </p:nvSpPr>
        <p:spPr>
          <a:xfrm>
            <a:off x="71120" y="1006068"/>
            <a:ext cx="767644" cy="4031874"/>
          </a:xfrm>
          <a:prstGeom prst="rect">
            <a:avLst/>
          </a:prstGeom>
          <a:noFill/>
        </p:spPr>
        <p:txBody>
          <a:bodyPr wrap="square" rtlCol="0">
            <a:spAutoFit/>
          </a:bodyPr>
          <a:lstStyle/>
          <a:p>
            <a:pPr algn="ctr"/>
            <a:r>
              <a:rPr lang="en-US" sz="800" dirty="0" smtClean="0">
                <a:hlinkClick r:id="rId8" action="ppaction://hlinksldjump"/>
              </a:rPr>
              <a:t>Overview</a:t>
            </a:r>
            <a:endParaRPr lang="en-US" sz="800" dirty="0" smtClean="0"/>
          </a:p>
          <a:p>
            <a:pPr algn="ctr"/>
            <a:r>
              <a:rPr lang="en-US" sz="800" dirty="0" smtClean="0">
                <a:hlinkClick r:id="rId9" action="ppaction://hlinksldjump"/>
              </a:rPr>
              <a:t>Overview II</a:t>
            </a:r>
            <a:endParaRPr lang="en-US" sz="800" dirty="0" smtClean="0"/>
          </a:p>
          <a:p>
            <a:pPr algn="ctr"/>
            <a:r>
              <a:rPr lang="en-US" sz="800" dirty="0" smtClean="0">
                <a:hlinkClick r:id="rId10" action="ppaction://hlinksldjump"/>
              </a:rPr>
              <a:t>Overview III</a:t>
            </a:r>
            <a:endParaRPr lang="en-US" sz="800" dirty="0" smtClean="0"/>
          </a:p>
          <a:p>
            <a:pPr algn="ctr"/>
            <a:endParaRPr lang="en-US" sz="800" dirty="0" smtClean="0"/>
          </a:p>
          <a:p>
            <a:pPr algn="ctr"/>
            <a:r>
              <a:rPr lang="en-US" sz="800" dirty="0" smtClean="0">
                <a:hlinkClick r:id="rId11" action="ppaction://hlinksldjump"/>
              </a:rPr>
              <a:t>Map</a:t>
            </a:r>
            <a:endParaRPr lang="en-US" sz="800" dirty="0" smtClean="0"/>
          </a:p>
          <a:p>
            <a:pPr algn="ctr"/>
            <a:endParaRPr lang="en-US" sz="800" dirty="0" smtClean="0"/>
          </a:p>
          <a:p>
            <a:pPr algn="ctr"/>
            <a:r>
              <a:rPr lang="en-US" sz="800" dirty="0" smtClean="0">
                <a:hlinkClick r:id="rId12" action="ppaction://hlinksldjump"/>
              </a:rPr>
              <a:t>Water Municipals</a:t>
            </a:r>
            <a:endParaRPr lang="en-US" sz="800" dirty="0" smtClean="0"/>
          </a:p>
          <a:p>
            <a:pPr algn="ctr"/>
            <a:r>
              <a:rPr lang="en-US" sz="800" dirty="0" smtClean="0">
                <a:hlinkClick r:id="rId13" action="ppaction://hlinksldjump"/>
              </a:rPr>
              <a:t>Regional</a:t>
            </a:r>
            <a:r>
              <a:rPr lang="en-US" sz="800" baseline="0" dirty="0" smtClean="0">
                <a:hlinkClick r:id="rId13" action="ppaction://hlinksldjump"/>
              </a:rPr>
              <a:t> Watersheds</a:t>
            </a:r>
            <a:endParaRPr lang="en-US" sz="800" dirty="0" smtClean="0"/>
          </a:p>
          <a:p>
            <a:pPr algn="ctr"/>
            <a:r>
              <a:rPr lang="en-US" sz="800" dirty="0" smtClean="0">
                <a:hlinkClick r:id="rId14" action="ppaction://hlinksldjump"/>
              </a:rPr>
              <a:t>Water Rights Advocates</a:t>
            </a:r>
            <a:endParaRPr lang="en-US" sz="800" dirty="0" smtClean="0"/>
          </a:p>
          <a:p>
            <a:pPr algn="ctr"/>
            <a:r>
              <a:rPr lang="en-US" sz="800" dirty="0" smtClean="0">
                <a:hlinkClick r:id="rId15" action="ppaction://hlinksldjump"/>
              </a:rPr>
              <a:t>Environment</a:t>
            </a:r>
            <a:endParaRPr lang="en-US" sz="800" dirty="0" smtClean="0"/>
          </a:p>
          <a:p>
            <a:pPr algn="ctr"/>
            <a:endParaRPr lang="en-US" sz="800" dirty="0"/>
          </a:p>
          <a:p>
            <a:pPr algn="ctr"/>
            <a:r>
              <a:rPr lang="en-US" sz="800" dirty="0" smtClean="0">
                <a:hlinkClick r:id="rId16" action="ppaction://hlinksldjump"/>
              </a:rPr>
              <a:t>Appropriator/Water</a:t>
            </a:r>
            <a:r>
              <a:rPr lang="en-US" sz="800" baseline="0" dirty="0" smtClean="0">
                <a:hlinkClick r:id="rId16" action="ppaction://hlinksldjump"/>
              </a:rPr>
              <a:t> Services</a:t>
            </a:r>
            <a:endParaRPr lang="en-US" sz="800" dirty="0" smtClean="0"/>
          </a:p>
          <a:p>
            <a:pPr algn="ctr"/>
            <a:r>
              <a:rPr lang="en-US" sz="800" dirty="0" smtClean="0">
                <a:hlinkClick r:id="rId17" action="ppaction://hlinksldjump"/>
              </a:rPr>
              <a:t>Privatization Advocates</a:t>
            </a:r>
            <a:endParaRPr lang="en-US" sz="800" dirty="0" smtClean="0"/>
          </a:p>
          <a:p>
            <a:pPr algn="ctr"/>
            <a:r>
              <a:rPr lang="en-US" sz="800" dirty="0" smtClean="0">
                <a:hlinkClick r:id="rId18" action="ppaction://hlinksldjump"/>
              </a:rPr>
              <a:t>Industrial Developers</a:t>
            </a:r>
            <a:endParaRPr lang="en-US" sz="800" dirty="0" smtClean="0"/>
          </a:p>
          <a:p>
            <a:pPr algn="ctr"/>
            <a:r>
              <a:rPr lang="en-US" sz="800" dirty="0" smtClean="0">
                <a:hlinkClick r:id="rId19" action="ppaction://hlinksldjump"/>
              </a:rPr>
              <a:t>Capitalist Governance/</a:t>
            </a:r>
            <a:r>
              <a:rPr lang="en-US" sz="800" baseline="0" dirty="0" smtClean="0">
                <a:hlinkClick r:id="rId19" action="ppaction://hlinksldjump"/>
              </a:rPr>
              <a:t> Trade Regimes</a:t>
            </a:r>
            <a:endParaRPr lang="en-US" sz="800" dirty="0" smtClean="0"/>
          </a:p>
          <a:p>
            <a:pPr algn="ctr"/>
            <a:endParaRPr lang="en-US" sz="800" dirty="0"/>
          </a:p>
          <a:p>
            <a:pPr algn="ctr"/>
            <a:r>
              <a:rPr lang="en-US" sz="800" dirty="0" smtClean="0">
                <a:hlinkClick r:id="rId20" action="ppaction://hlinksldjump"/>
              </a:rPr>
              <a:t>Third</a:t>
            </a:r>
            <a:r>
              <a:rPr lang="en-US" sz="800" baseline="0" dirty="0" smtClean="0">
                <a:hlinkClick r:id="rId20" action="ppaction://hlinksldjump"/>
              </a:rPr>
              <a:t> Siders</a:t>
            </a:r>
            <a:endParaRPr lang="en-US" sz="800" baseline="0" dirty="0" smtClean="0"/>
          </a:p>
          <a:p>
            <a:pPr algn="ctr"/>
            <a:r>
              <a:rPr lang="en-US" sz="800" baseline="0" dirty="0" smtClean="0">
                <a:hlinkClick r:id="rId21" action="ppaction://hlinksldjump"/>
              </a:rPr>
              <a:t>Profiteers</a:t>
            </a:r>
            <a:endParaRPr lang="en-US" sz="800" baseline="0" dirty="0" smtClean="0"/>
          </a:p>
          <a:p>
            <a:pPr algn="ctr"/>
            <a:endParaRPr lang="en-US" sz="800" baseline="0" dirty="0" smtClean="0"/>
          </a:p>
          <a:p>
            <a:pPr algn="ctr"/>
            <a:r>
              <a:rPr lang="en-US" sz="800" baseline="0" dirty="0" smtClean="0">
                <a:hlinkClick r:id="rId22" action="ppaction://hlinksldjump"/>
              </a:rPr>
              <a:t>Timeline</a:t>
            </a:r>
            <a:endParaRPr lang="en-US" sz="800" baseline="0" dirty="0" smtClean="0"/>
          </a:p>
          <a:p>
            <a:pPr algn="ctr"/>
            <a:endParaRPr lang="en-US" sz="800" dirty="0"/>
          </a:p>
          <a:p>
            <a:pPr algn="ctr"/>
            <a:endParaRPr lang="en-US" sz="800" dirty="0"/>
          </a:p>
        </p:txBody>
      </p:sp>
      <p:pic>
        <p:nvPicPr>
          <p:cNvPr id="2" name="Picture 1" descr="water symbol.pdf"/>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4460" y="0"/>
            <a:ext cx="650426"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 id="2147483665" r:id="rId5"/>
  </p:sldLayoutIdLst>
  <p:timing>
    <p:tnLst>
      <p:par>
        <p:cTn id="1" dur="indefinite" restart="never" nodeType="tmRoot"/>
      </p:par>
    </p:tnLst>
  </p:timing>
  <p:txStyles>
    <p:titleStyle>
      <a:lvl1pPr algn="ctr" defTabSz="457200" rtl="0" eaLnBrk="0" fontAlgn="base" hangingPunct="0">
        <a:lnSpc>
          <a:spcPct val="101000"/>
        </a:lnSpc>
        <a:spcBef>
          <a:spcPct val="0"/>
        </a:spcBef>
        <a:spcAft>
          <a:spcPct val="0"/>
        </a:spcAft>
        <a:buClr>
          <a:srgbClr val="000000"/>
        </a:buClr>
        <a:buSzPct val="100000"/>
        <a:buFont typeface="Times New Roman" pitchFamily="18" charset="0"/>
        <a:defRPr sz="2400" b="1">
          <a:solidFill>
            <a:srgbClr val="000066"/>
          </a:solidFill>
          <a:latin typeface="+mj-lt"/>
          <a:ea typeface="Arial Unicode MS" pitchFamily="34" charset="-128"/>
          <a:cs typeface="+mj-cs"/>
        </a:defRPr>
      </a:lvl1pPr>
      <a:lvl2pPr algn="l" defTabSz="457200" rtl="0" eaLnBrk="0" fontAlgn="base" hangingPunct="0">
        <a:lnSpc>
          <a:spcPct val="101000"/>
        </a:lnSpc>
        <a:spcBef>
          <a:spcPct val="0"/>
        </a:spcBef>
        <a:spcAft>
          <a:spcPct val="0"/>
        </a:spcAft>
        <a:buClr>
          <a:srgbClr val="000000"/>
        </a:buClr>
        <a:buSzPct val="100000"/>
        <a:buFont typeface="Times New Roman" pitchFamily="18" charset="0"/>
        <a:defRPr sz="3200" b="1">
          <a:solidFill>
            <a:srgbClr val="000066"/>
          </a:solidFill>
          <a:latin typeface="Tahoma" pitchFamily="32" charset="0"/>
          <a:ea typeface="Arial Unicode MS" pitchFamily="34" charset="-128"/>
          <a:cs typeface="Arial Unicode MS" charset="0"/>
        </a:defRPr>
      </a:lvl2pPr>
      <a:lvl3pPr algn="l" defTabSz="457200" rtl="0" eaLnBrk="0" fontAlgn="base" hangingPunct="0">
        <a:lnSpc>
          <a:spcPct val="101000"/>
        </a:lnSpc>
        <a:spcBef>
          <a:spcPct val="0"/>
        </a:spcBef>
        <a:spcAft>
          <a:spcPct val="0"/>
        </a:spcAft>
        <a:buClr>
          <a:srgbClr val="000000"/>
        </a:buClr>
        <a:buSzPct val="100000"/>
        <a:buFont typeface="Times New Roman" pitchFamily="18" charset="0"/>
        <a:defRPr sz="3200" b="1">
          <a:solidFill>
            <a:srgbClr val="000066"/>
          </a:solidFill>
          <a:latin typeface="Tahoma" pitchFamily="32" charset="0"/>
          <a:ea typeface="Arial Unicode MS" pitchFamily="34" charset="-128"/>
          <a:cs typeface="Arial Unicode MS" charset="0"/>
        </a:defRPr>
      </a:lvl3pPr>
      <a:lvl4pPr algn="l" defTabSz="457200" rtl="0" eaLnBrk="0" fontAlgn="base" hangingPunct="0">
        <a:lnSpc>
          <a:spcPct val="101000"/>
        </a:lnSpc>
        <a:spcBef>
          <a:spcPct val="0"/>
        </a:spcBef>
        <a:spcAft>
          <a:spcPct val="0"/>
        </a:spcAft>
        <a:buClr>
          <a:srgbClr val="000000"/>
        </a:buClr>
        <a:buSzPct val="100000"/>
        <a:buFont typeface="Times New Roman" pitchFamily="18" charset="0"/>
        <a:defRPr sz="3200" b="1">
          <a:solidFill>
            <a:srgbClr val="000066"/>
          </a:solidFill>
          <a:latin typeface="Tahoma" pitchFamily="32" charset="0"/>
          <a:ea typeface="Arial Unicode MS" pitchFamily="34" charset="-128"/>
          <a:cs typeface="Arial Unicode MS" charset="0"/>
        </a:defRPr>
      </a:lvl4pPr>
      <a:lvl5pPr algn="l" defTabSz="457200" rtl="0" eaLnBrk="0" fontAlgn="base" hangingPunct="0">
        <a:lnSpc>
          <a:spcPct val="101000"/>
        </a:lnSpc>
        <a:spcBef>
          <a:spcPct val="0"/>
        </a:spcBef>
        <a:spcAft>
          <a:spcPct val="0"/>
        </a:spcAft>
        <a:buClr>
          <a:srgbClr val="000000"/>
        </a:buClr>
        <a:buSzPct val="100000"/>
        <a:buFont typeface="Times New Roman" pitchFamily="18" charset="0"/>
        <a:defRPr sz="3200" b="1">
          <a:solidFill>
            <a:srgbClr val="000066"/>
          </a:solidFill>
          <a:latin typeface="Tahoma" pitchFamily="32" charset="0"/>
          <a:ea typeface="Arial Unicode MS" pitchFamily="34" charset="-128"/>
          <a:cs typeface="Arial Unicode MS" charset="0"/>
        </a:defRPr>
      </a:lvl5pPr>
      <a:lvl6pPr marL="2514600" indent="-228600" algn="l" defTabSz="457200" rtl="0" fontAlgn="base">
        <a:lnSpc>
          <a:spcPct val="101000"/>
        </a:lnSpc>
        <a:spcBef>
          <a:spcPct val="0"/>
        </a:spcBef>
        <a:spcAft>
          <a:spcPct val="0"/>
        </a:spcAft>
        <a:buClr>
          <a:srgbClr val="000000"/>
        </a:buClr>
        <a:buSzPct val="100000"/>
        <a:buFont typeface="Times New Roman" pitchFamily="16" charset="0"/>
        <a:defRPr sz="3200" b="1">
          <a:solidFill>
            <a:srgbClr val="000066"/>
          </a:solidFill>
          <a:latin typeface="Tahoma" pitchFamily="32" charset="0"/>
          <a:cs typeface="Arial Unicode MS" charset="0"/>
        </a:defRPr>
      </a:lvl6pPr>
      <a:lvl7pPr marL="2971800" indent="-228600" algn="l" defTabSz="457200" rtl="0" fontAlgn="base">
        <a:lnSpc>
          <a:spcPct val="101000"/>
        </a:lnSpc>
        <a:spcBef>
          <a:spcPct val="0"/>
        </a:spcBef>
        <a:spcAft>
          <a:spcPct val="0"/>
        </a:spcAft>
        <a:buClr>
          <a:srgbClr val="000000"/>
        </a:buClr>
        <a:buSzPct val="100000"/>
        <a:buFont typeface="Times New Roman" pitchFamily="16" charset="0"/>
        <a:defRPr sz="3200" b="1">
          <a:solidFill>
            <a:srgbClr val="000066"/>
          </a:solidFill>
          <a:latin typeface="Tahoma" pitchFamily="32" charset="0"/>
          <a:cs typeface="Arial Unicode MS" charset="0"/>
        </a:defRPr>
      </a:lvl7pPr>
      <a:lvl8pPr marL="3429000" indent="-228600" algn="l" defTabSz="457200" rtl="0" fontAlgn="base">
        <a:lnSpc>
          <a:spcPct val="101000"/>
        </a:lnSpc>
        <a:spcBef>
          <a:spcPct val="0"/>
        </a:spcBef>
        <a:spcAft>
          <a:spcPct val="0"/>
        </a:spcAft>
        <a:buClr>
          <a:srgbClr val="000000"/>
        </a:buClr>
        <a:buSzPct val="100000"/>
        <a:buFont typeface="Times New Roman" pitchFamily="16" charset="0"/>
        <a:defRPr sz="3200" b="1">
          <a:solidFill>
            <a:srgbClr val="000066"/>
          </a:solidFill>
          <a:latin typeface="Tahoma" pitchFamily="32" charset="0"/>
          <a:cs typeface="Arial Unicode MS" charset="0"/>
        </a:defRPr>
      </a:lvl8pPr>
      <a:lvl9pPr marL="3886200" indent="-228600" algn="l" defTabSz="457200" rtl="0" fontAlgn="base">
        <a:lnSpc>
          <a:spcPct val="101000"/>
        </a:lnSpc>
        <a:spcBef>
          <a:spcPct val="0"/>
        </a:spcBef>
        <a:spcAft>
          <a:spcPct val="0"/>
        </a:spcAft>
        <a:buClr>
          <a:srgbClr val="000000"/>
        </a:buClr>
        <a:buSzPct val="100000"/>
        <a:buFont typeface="Times New Roman" pitchFamily="16" charset="0"/>
        <a:defRPr sz="3200" b="1">
          <a:solidFill>
            <a:srgbClr val="000066"/>
          </a:solidFill>
          <a:latin typeface="Tahoma" pitchFamily="32" charset="0"/>
          <a:cs typeface="Arial Unicode MS" charset="0"/>
        </a:defRPr>
      </a:lvl9pPr>
    </p:titleStyle>
    <p:bodyStyle>
      <a:lvl1pPr marL="342900" indent="-342900" algn="l" defTabSz="457200" rtl="0" eaLnBrk="0" fontAlgn="base" hangingPunct="0">
        <a:lnSpc>
          <a:spcPct val="9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Arial Unicode MS" pitchFamily="34" charset="-128"/>
          <a:cs typeface="+mn-cs"/>
        </a:defRPr>
      </a:lvl1pPr>
      <a:lvl2pPr marL="742950" indent="-285750" algn="l" defTabSz="457200" rtl="0" eaLnBrk="0" fontAlgn="base" hangingPunct="0">
        <a:lnSpc>
          <a:spcPct val="9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Arial Unicode MS" pitchFamily="34" charset="-128"/>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Arial Unicode MS" pitchFamily="34" charset="-128"/>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mn-cs"/>
        </a:defRPr>
      </a:lvl5pPr>
      <a:lvl6pPr marL="2514600" indent="-228600" algn="l" defTabSz="457200"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9589" y="-356120"/>
            <a:ext cx="7772400" cy="854480"/>
          </a:xfrm>
        </p:spPr>
        <p:txBody>
          <a:bodyPr/>
          <a:lstStyle/>
          <a:p>
            <a:r>
              <a:rPr lang="en-US" dirty="0" smtClean="0"/>
              <a:t/>
            </a:r>
            <a:br>
              <a:rPr lang="en-US" dirty="0" smtClean="0"/>
            </a:br>
            <a:r>
              <a:rPr lang="en-US" dirty="0" smtClean="0"/>
              <a:t>Senior Seminar in Peace and Conflict Studies</a:t>
            </a:r>
            <a:endParaRPr lang="en-US" dirty="0"/>
          </a:p>
        </p:txBody>
      </p:sp>
      <p:sp>
        <p:nvSpPr>
          <p:cNvPr id="5" name="Subtitle 4"/>
          <p:cNvSpPr>
            <a:spLocks noGrp="1"/>
          </p:cNvSpPr>
          <p:nvPr>
            <p:ph type="subTitle" idx="1"/>
          </p:nvPr>
        </p:nvSpPr>
        <p:spPr>
          <a:xfrm>
            <a:off x="1782619" y="1737822"/>
            <a:ext cx="6400800" cy="3779058"/>
          </a:xfrm>
        </p:spPr>
        <p:txBody>
          <a:bodyPr/>
          <a:lstStyle/>
          <a:p>
            <a:r>
              <a:rPr lang="en-US" sz="2400" b="1" dirty="0" smtClean="0"/>
              <a:t>Our Aqueous </a:t>
            </a:r>
            <a:r>
              <a:rPr lang="en-US" sz="2400" b="1" dirty="0" err="1" smtClean="0"/>
              <a:t>Exigence</a:t>
            </a:r>
            <a:r>
              <a:rPr lang="en-US" sz="2400" b="1" dirty="0" smtClean="0"/>
              <a:t>:</a:t>
            </a:r>
            <a:endParaRPr lang="en-US" dirty="0"/>
          </a:p>
          <a:p>
            <a:r>
              <a:rPr lang="en-US" sz="2400" b="1" dirty="0" smtClean="0"/>
              <a:t>Establishing a Narrative For The Great Lakes Basin Commons</a:t>
            </a:r>
          </a:p>
          <a:p>
            <a:endParaRPr lang="en-US" sz="2400" b="1" dirty="0"/>
          </a:p>
          <a:p>
            <a:r>
              <a:rPr lang="en-US" sz="1800" dirty="0" smtClean="0"/>
              <a:t>by Rob Woodworth</a:t>
            </a:r>
            <a:endParaRPr lang="en-US" sz="1800" dirty="0"/>
          </a:p>
        </p:txBody>
      </p:sp>
    </p:spTree>
    <p:extLst>
      <p:ext uri="{BB962C8B-B14F-4D97-AF65-F5344CB8AC3E}">
        <p14:creationId xmlns:p14="http://schemas.microsoft.com/office/powerpoint/2010/main" val="1306089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99" b="100000" l="0" r="100000">
                        <a14:foregroundMark x1="75451" y1="39560" x2="75451" y2="39560"/>
                      </a14:backgroundRemoval>
                    </a14:imgEffect>
                  </a14:imgLayer>
                </a14:imgProps>
              </a:ext>
            </a:extLst>
          </a:blip>
          <a:stretch>
            <a:fillRect/>
          </a:stretch>
        </p:blipFill>
        <p:spPr>
          <a:xfrm rot="2268998">
            <a:off x="6423659" y="1074420"/>
            <a:ext cx="3517900" cy="2311400"/>
          </a:xfrm>
          <a:prstGeom prst="rect">
            <a:avLst/>
          </a:prstGeom>
        </p:spPr>
      </p:pic>
      <p:sp>
        <p:nvSpPr>
          <p:cNvPr id="2" name="Title 1"/>
          <p:cNvSpPr>
            <a:spLocks noGrp="1"/>
          </p:cNvSpPr>
          <p:nvPr>
            <p:ph type="title"/>
          </p:nvPr>
        </p:nvSpPr>
        <p:spPr/>
        <p:txBody>
          <a:bodyPr/>
          <a:lstStyle/>
          <a:p>
            <a:r>
              <a:rPr lang="en-US" dirty="0" smtClean="0"/>
              <a:t>Power Arenas Within Conflict</a:t>
            </a:r>
            <a:endParaRPr lang="en-US" dirty="0"/>
          </a:p>
        </p:txBody>
      </p:sp>
      <p:sp>
        <p:nvSpPr>
          <p:cNvPr id="6" name="Isosceles Triangle 5"/>
          <p:cNvSpPr/>
          <p:nvPr/>
        </p:nvSpPr>
        <p:spPr bwMode="auto">
          <a:xfrm>
            <a:off x="1198880" y="751840"/>
            <a:ext cx="7437120" cy="6035040"/>
          </a:xfrm>
          <a:prstGeom prst="triangle">
            <a:avLst/>
          </a:prstGeom>
          <a:gradFill flip="none" rotWithShape="1">
            <a:gsLst>
              <a:gs pos="0">
                <a:srgbClr val="000090">
                  <a:alpha val="63000"/>
                </a:srgbClr>
              </a:gs>
              <a:gs pos="100000">
                <a:srgbClr val="FFFFFF">
                  <a:alpha val="63000"/>
                </a:srgb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graphicFrame>
        <p:nvGraphicFramePr>
          <p:cNvPr id="10" name="Diagram 9"/>
          <p:cNvGraphicFramePr/>
          <p:nvPr>
            <p:extLst>
              <p:ext uri="{D42A27DB-BD31-4B8C-83A1-F6EECF244321}">
                <p14:modId xmlns:p14="http://schemas.microsoft.com/office/powerpoint/2010/main" val="1025058268"/>
              </p:ext>
            </p:extLst>
          </p:nvPr>
        </p:nvGraphicFramePr>
        <p:xfrm>
          <a:off x="965200" y="1239520"/>
          <a:ext cx="7335520" cy="5516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964051" y="1179175"/>
            <a:ext cx="2339102" cy="400110"/>
          </a:xfrm>
          <a:prstGeom prst="rect">
            <a:avLst/>
          </a:prstGeom>
          <a:noFill/>
        </p:spPr>
        <p:txBody>
          <a:bodyPr wrap="none" lIns="91440" tIns="45720" rIns="91440" bIns="45720">
            <a:spAutoFit/>
          </a:bodyPr>
          <a:lstStyle/>
          <a:p>
            <a:pPr algn="ctr"/>
            <a:r>
              <a:rPr lang="en-US" sz="2000" b="1" u="sng" dirty="0">
                <a:ln w="17780" cmpd="sng">
                  <a:noFill/>
                  <a:prstDash val="solid"/>
                  <a:miter lim="800000"/>
                </a:ln>
                <a:solidFill>
                  <a:schemeClr val="accent3"/>
                </a:solidFill>
                <a:effectLst>
                  <a:outerShdw blurRad="55000" dist="50800" dir="5400000" algn="tl">
                    <a:srgbClr val="000000">
                      <a:alpha val="33000"/>
                    </a:srgbClr>
                  </a:outerShdw>
                </a:effectLst>
              </a:rPr>
              <a:t>Economic Power</a:t>
            </a:r>
          </a:p>
        </p:txBody>
      </p:sp>
      <p:sp>
        <p:nvSpPr>
          <p:cNvPr id="12" name="Rectangle 11"/>
          <p:cNvSpPr/>
          <p:nvPr/>
        </p:nvSpPr>
        <p:spPr>
          <a:xfrm>
            <a:off x="1515141" y="2652375"/>
            <a:ext cx="2009084" cy="400110"/>
          </a:xfrm>
          <a:prstGeom prst="rect">
            <a:avLst/>
          </a:prstGeom>
          <a:noFill/>
        </p:spPr>
        <p:txBody>
          <a:bodyPr wrap="none" lIns="91440" tIns="45720" rIns="91440" bIns="45720">
            <a:spAutoFit/>
          </a:bodyPr>
          <a:lstStyle/>
          <a:p>
            <a:pPr algn="ctr"/>
            <a:r>
              <a:rPr lang="en-US" sz="2000" b="1" u="sng" dirty="0" smtClean="0">
                <a:ln w="17780" cmpd="sng">
                  <a:noFill/>
                  <a:prstDash val="solid"/>
                  <a:miter lim="800000"/>
                </a:ln>
                <a:solidFill>
                  <a:schemeClr val="accent3"/>
                </a:solidFill>
                <a:effectLst>
                  <a:outerShdw blurRad="55000" dist="50800" dir="5400000" algn="tl">
                    <a:srgbClr val="000000">
                      <a:alpha val="33000"/>
                    </a:srgbClr>
                  </a:outerShdw>
                </a:effectLst>
              </a:rPr>
              <a:t>Political </a:t>
            </a:r>
            <a:r>
              <a:rPr lang="en-US" sz="2000" b="1" u="sng" dirty="0">
                <a:ln w="17780" cmpd="sng">
                  <a:noFill/>
                  <a:prstDash val="solid"/>
                  <a:miter lim="800000"/>
                </a:ln>
                <a:solidFill>
                  <a:schemeClr val="accent3"/>
                </a:solidFill>
                <a:effectLst>
                  <a:outerShdw blurRad="55000" dist="50800" dir="5400000" algn="tl">
                    <a:srgbClr val="000000">
                      <a:alpha val="33000"/>
                    </a:srgbClr>
                  </a:outerShdw>
                </a:effectLst>
              </a:rPr>
              <a:t>Power</a:t>
            </a:r>
          </a:p>
        </p:txBody>
      </p:sp>
      <p:sp>
        <p:nvSpPr>
          <p:cNvPr id="13" name="Rectangle 12"/>
          <p:cNvSpPr/>
          <p:nvPr/>
        </p:nvSpPr>
        <p:spPr>
          <a:xfrm>
            <a:off x="1986648" y="4044295"/>
            <a:ext cx="2813591" cy="400110"/>
          </a:xfrm>
          <a:prstGeom prst="rect">
            <a:avLst/>
          </a:prstGeom>
          <a:noFill/>
        </p:spPr>
        <p:txBody>
          <a:bodyPr wrap="none" lIns="91440" tIns="45720" rIns="91440" bIns="45720">
            <a:spAutoFit/>
          </a:bodyPr>
          <a:lstStyle/>
          <a:p>
            <a:pPr algn="ctr"/>
            <a:r>
              <a:rPr lang="en-US" sz="2000" b="1" u="sng" dirty="0" smtClean="0">
                <a:ln w="17780" cmpd="sng">
                  <a:noFill/>
                  <a:prstDash val="solid"/>
                  <a:miter lim="800000"/>
                </a:ln>
                <a:solidFill>
                  <a:schemeClr val="accent3"/>
                </a:solidFill>
                <a:effectLst>
                  <a:outerShdw blurRad="55000" dist="50800" dir="5400000" algn="tl">
                    <a:srgbClr val="000000">
                      <a:alpha val="33000"/>
                    </a:srgbClr>
                  </a:outerShdw>
                </a:effectLst>
              </a:rPr>
              <a:t>State/Regional Power</a:t>
            </a:r>
            <a:endParaRPr lang="en-US" sz="2000" b="1" u="sng" dirty="0">
              <a:ln w="17780" cmpd="sng">
                <a:noFill/>
                <a:prstDash val="solid"/>
                <a:miter lim="800000"/>
              </a:ln>
              <a:solidFill>
                <a:schemeClr val="accent3"/>
              </a:solidFill>
              <a:effectLst>
                <a:outerShdw blurRad="55000" dist="50800" dir="5400000" algn="tl">
                  <a:srgbClr val="000000">
                    <a:alpha val="33000"/>
                  </a:srgbClr>
                </a:outerShdw>
              </a:effectLst>
            </a:endParaRPr>
          </a:p>
        </p:txBody>
      </p:sp>
      <p:sp>
        <p:nvSpPr>
          <p:cNvPr id="15" name="Rectangle 14"/>
          <p:cNvSpPr/>
          <p:nvPr/>
        </p:nvSpPr>
        <p:spPr>
          <a:xfrm>
            <a:off x="2509768" y="5476855"/>
            <a:ext cx="1787669" cy="400110"/>
          </a:xfrm>
          <a:prstGeom prst="rect">
            <a:avLst/>
          </a:prstGeom>
          <a:noFill/>
        </p:spPr>
        <p:txBody>
          <a:bodyPr wrap="none" lIns="91440" tIns="45720" rIns="91440" bIns="45720">
            <a:spAutoFit/>
          </a:bodyPr>
          <a:lstStyle/>
          <a:p>
            <a:pPr algn="ctr"/>
            <a:r>
              <a:rPr lang="en-US" sz="2000" b="1" u="sng" dirty="0" smtClean="0">
                <a:ln w="17780" cmpd="sng">
                  <a:noFill/>
                  <a:prstDash val="solid"/>
                  <a:miter lim="800000"/>
                </a:ln>
                <a:solidFill>
                  <a:schemeClr val="accent3"/>
                </a:solidFill>
                <a:effectLst>
                  <a:outerShdw blurRad="55000" dist="50800" dir="5400000" algn="tl">
                    <a:srgbClr val="000000">
                      <a:alpha val="33000"/>
                    </a:srgbClr>
                  </a:outerShdw>
                </a:effectLst>
              </a:rPr>
              <a:t>Social Power</a:t>
            </a:r>
            <a:endParaRPr lang="en-US" sz="2000" b="1" u="sng" dirty="0">
              <a:ln w="17780" cmpd="sng">
                <a:noFill/>
                <a:prstDash val="solid"/>
                <a:miter lim="800000"/>
              </a:ln>
              <a:solidFill>
                <a:schemeClr val="accent3"/>
              </a:solidFill>
              <a:effectLst>
                <a:outerShdw blurRad="55000" dist="50800" dir="5400000" algn="tl">
                  <a:srgbClr val="000000">
                    <a:alpha val="33000"/>
                  </a:srgbClr>
                </a:outerShdw>
              </a:effectLst>
            </a:endParaRPr>
          </a:p>
        </p:txBody>
      </p:sp>
      <p:sp>
        <p:nvSpPr>
          <p:cNvPr id="16" name="TextBox 15"/>
          <p:cNvSpPr txBox="1"/>
          <p:nvPr/>
        </p:nvSpPr>
        <p:spPr>
          <a:xfrm>
            <a:off x="1056640" y="1503680"/>
            <a:ext cx="5506720" cy="938719"/>
          </a:xfrm>
          <a:prstGeom prst="rect">
            <a:avLst/>
          </a:prstGeom>
          <a:noFill/>
        </p:spPr>
        <p:txBody>
          <a:bodyPr wrap="square" rtlCol="0">
            <a:spAutoFit/>
          </a:bodyPr>
          <a:lstStyle/>
          <a:p>
            <a:pPr marL="171450" indent="-171450">
              <a:buFont typeface="Arial"/>
              <a:buChar char="•"/>
            </a:pPr>
            <a:r>
              <a:rPr lang="en-US" sz="1100" dirty="0" smtClean="0"/>
              <a:t>This power arena is built from private wealth and corporations that have secured access to private holds of water – players have interlocking systems of power.</a:t>
            </a:r>
          </a:p>
          <a:p>
            <a:pPr marL="171450" indent="-171450">
              <a:buFont typeface="Arial"/>
              <a:buChar char="•"/>
            </a:pPr>
            <a:r>
              <a:rPr lang="en-US" sz="1100" dirty="0" smtClean="0"/>
              <a:t>Players in this arena include </a:t>
            </a:r>
            <a:r>
              <a:rPr lang="en-US" sz="1100" dirty="0" smtClean="0">
                <a:solidFill>
                  <a:srgbClr val="FF0000"/>
                </a:solidFill>
              </a:rPr>
              <a:t>Capitalist Governments</a:t>
            </a:r>
            <a:r>
              <a:rPr lang="en-US" sz="1100" dirty="0" smtClean="0"/>
              <a:t>, </a:t>
            </a:r>
            <a:r>
              <a:rPr lang="en-US" sz="1100" dirty="0" smtClean="0">
                <a:solidFill>
                  <a:srgbClr val="FF0000"/>
                </a:solidFill>
              </a:rPr>
              <a:t>Commercial Traders</a:t>
            </a:r>
            <a:r>
              <a:rPr lang="en-US" sz="1100" dirty="0" smtClean="0"/>
              <a:t>, and </a:t>
            </a:r>
            <a:r>
              <a:rPr lang="en-US" sz="1100" dirty="0" smtClean="0">
                <a:solidFill>
                  <a:srgbClr val="FF0000"/>
                </a:solidFill>
              </a:rPr>
              <a:t>Exporters</a:t>
            </a:r>
            <a:r>
              <a:rPr lang="en-US" sz="1100" dirty="0" smtClean="0"/>
              <a:t> – as well as profiteers on either side.</a:t>
            </a:r>
          </a:p>
          <a:p>
            <a:pPr marL="171450" indent="-171450">
              <a:buFont typeface="Arial"/>
              <a:buChar char="•"/>
            </a:pPr>
            <a:endParaRPr lang="en-US" sz="1100" dirty="0"/>
          </a:p>
        </p:txBody>
      </p:sp>
      <p:sp>
        <p:nvSpPr>
          <p:cNvPr id="18" name="TextBox 17"/>
          <p:cNvSpPr txBox="1"/>
          <p:nvPr/>
        </p:nvSpPr>
        <p:spPr>
          <a:xfrm>
            <a:off x="1615440" y="2976880"/>
            <a:ext cx="5537200" cy="938719"/>
          </a:xfrm>
          <a:prstGeom prst="rect">
            <a:avLst/>
          </a:prstGeom>
          <a:noFill/>
        </p:spPr>
        <p:txBody>
          <a:bodyPr wrap="square" rtlCol="0">
            <a:spAutoFit/>
          </a:bodyPr>
          <a:lstStyle/>
          <a:p>
            <a:pPr marL="171450" indent="-171450">
              <a:buFont typeface="Arial"/>
              <a:buChar char="•"/>
            </a:pPr>
            <a:r>
              <a:rPr lang="en-US" sz="1100" dirty="0" smtClean="0"/>
              <a:t>This arena is built through access to political networks, electing representatives, buying access to other arenas, and lobbying on behalf of particular water interests.</a:t>
            </a:r>
          </a:p>
          <a:p>
            <a:pPr marL="171450" indent="-171450">
              <a:buFont typeface="Arial"/>
              <a:buChar char="•"/>
            </a:pPr>
            <a:r>
              <a:rPr lang="en-US" sz="1100" dirty="0" smtClean="0"/>
              <a:t>Players in this arena include </a:t>
            </a:r>
            <a:r>
              <a:rPr lang="en-US" sz="1100" dirty="0" smtClean="0">
                <a:solidFill>
                  <a:srgbClr val="0000FF"/>
                </a:solidFill>
              </a:rPr>
              <a:t>Water Rights Advocates</a:t>
            </a:r>
            <a:r>
              <a:rPr lang="en-US" sz="1100" dirty="0" smtClean="0"/>
              <a:t>, </a:t>
            </a:r>
            <a:r>
              <a:rPr lang="en-US" sz="1100" dirty="0" smtClean="0">
                <a:solidFill>
                  <a:srgbClr val="0000FF"/>
                </a:solidFill>
              </a:rPr>
              <a:t>Environmentalists</a:t>
            </a:r>
            <a:r>
              <a:rPr lang="en-US" sz="1100" dirty="0" smtClean="0"/>
              <a:t>, </a:t>
            </a:r>
            <a:r>
              <a:rPr lang="en-US" sz="1100" dirty="0" smtClean="0">
                <a:solidFill>
                  <a:srgbClr val="FF0000"/>
                </a:solidFill>
              </a:rPr>
              <a:t>National Governments</a:t>
            </a:r>
            <a:r>
              <a:rPr lang="en-US" sz="1100" dirty="0" smtClean="0"/>
              <a:t> and </a:t>
            </a:r>
            <a:r>
              <a:rPr lang="en-US" sz="1100" dirty="0" smtClean="0">
                <a:solidFill>
                  <a:srgbClr val="FF0000"/>
                </a:solidFill>
              </a:rPr>
              <a:t>Industrial/Commercial Developers</a:t>
            </a:r>
            <a:r>
              <a:rPr lang="en-US" sz="1100" dirty="0" smtClean="0"/>
              <a:t>.</a:t>
            </a:r>
          </a:p>
          <a:p>
            <a:pPr marL="171450" indent="-171450">
              <a:buFont typeface="Arial"/>
              <a:buChar char="•"/>
            </a:pPr>
            <a:endParaRPr lang="en-US" sz="1100" dirty="0"/>
          </a:p>
        </p:txBody>
      </p:sp>
      <p:sp>
        <p:nvSpPr>
          <p:cNvPr id="20" name="TextBox 19"/>
          <p:cNvSpPr txBox="1"/>
          <p:nvPr/>
        </p:nvSpPr>
        <p:spPr>
          <a:xfrm>
            <a:off x="2123440" y="4389120"/>
            <a:ext cx="5537200" cy="938719"/>
          </a:xfrm>
          <a:prstGeom prst="rect">
            <a:avLst/>
          </a:prstGeom>
          <a:noFill/>
        </p:spPr>
        <p:txBody>
          <a:bodyPr wrap="square" rtlCol="0">
            <a:spAutoFit/>
          </a:bodyPr>
          <a:lstStyle/>
          <a:p>
            <a:pPr marL="171450" indent="-171450">
              <a:buFont typeface="Arial"/>
              <a:buChar char="•"/>
            </a:pPr>
            <a:r>
              <a:rPr lang="en-US" sz="1100" dirty="0" smtClean="0"/>
              <a:t>This arena is built by judiciary committees, the formulation of laws/regulations, courts and legal systems that uphold those laws, and regional limits of democracy.</a:t>
            </a:r>
          </a:p>
          <a:p>
            <a:pPr marL="171450" indent="-171450">
              <a:buFont typeface="Arial"/>
              <a:buChar char="•"/>
            </a:pPr>
            <a:r>
              <a:rPr lang="en-US" sz="1100" dirty="0" smtClean="0"/>
              <a:t>Players in this arena include </a:t>
            </a:r>
            <a:r>
              <a:rPr lang="en-US" sz="1100" dirty="0" smtClean="0">
                <a:solidFill>
                  <a:srgbClr val="0000FF"/>
                </a:solidFill>
              </a:rPr>
              <a:t>Regional Watersheds</a:t>
            </a:r>
            <a:r>
              <a:rPr lang="en-US" sz="1100" dirty="0" smtClean="0"/>
              <a:t>,  </a:t>
            </a:r>
            <a:r>
              <a:rPr lang="en-US" sz="1100" dirty="0" smtClean="0">
                <a:solidFill>
                  <a:srgbClr val="FF0000"/>
                </a:solidFill>
              </a:rPr>
              <a:t>Local Governments</a:t>
            </a:r>
            <a:r>
              <a:rPr lang="en-US" sz="1100" dirty="0" smtClean="0"/>
              <a:t> and </a:t>
            </a:r>
            <a:r>
              <a:rPr lang="en-US" sz="1100" dirty="0" smtClean="0">
                <a:solidFill>
                  <a:srgbClr val="FF0000"/>
                </a:solidFill>
              </a:rPr>
              <a:t>Water </a:t>
            </a:r>
            <a:r>
              <a:rPr lang="en-US" sz="1100" dirty="0" smtClean="0">
                <a:solidFill>
                  <a:srgbClr val="0000FF"/>
                </a:solidFill>
              </a:rPr>
              <a:t>Municipalities</a:t>
            </a:r>
            <a:r>
              <a:rPr lang="en-US" sz="1100" dirty="0" smtClean="0"/>
              <a:t>.</a:t>
            </a:r>
          </a:p>
          <a:p>
            <a:pPr marL="171450" indent="-171450">
              <a:buFont typeface="Arial"/>
              <a:buChar char="•"/>
            </a:pPr>
            <a:endParaRPr lang="en-US" sz="1100" dirty="0"/>
          </a:p>
        </p:txBody>
      </p:sp>
      <p:sp>
        <p:nvSpPr>
          <p:cNvPr id="22" name="TextBox 21"/>
          <p:cNvSpPr txBox="1"/>
          <p:nvPr/>
        </p:nvSpPr>
        <p:spPr>
          <a:xfrm>
            <a:off x="2722880" y="5791200"/>
            <a:ext cx="5537200" cy="769441"/>
          </a:xfrm>
          <a:prstGeom prst="rect">
            <a:avLst/>
          </a:prstGeom>
          <a:noFill/>
        </p:spPr>
        <p:txBody>
          <a:bodyPr wrap="square" rtlCol="0">
            <a:spAutoFit/>
          </a:bodyPr>
          <a:lstStyle/>
          <a:p>
            <a:pPr marL="171450" indent="-171450">
              <a:buFont typeface="Arial"/>
              <a:buChar char="•"/>
            </a:pPr>
            <a:r>
              <a:rPr lang="en-US" sz="1100" dirty="0" smtClean="0"/>
              <a:t>This arena is built through non-profits, NGO’s, or other social-service institutions that act as buffers on other forms of power – grassroots based.</a:t>
            </a:r>
          </a:p>
          <a:p>
            <a:pPr marL="171450" indent="-171450">
              <a:buFont typeface="Arial"/>
              <a:buChar char="•"/>
            </a:pPr>
            <a:r>
              <a:rPr lang="en-US" sz="1100" dirty="0" smtClean="0"/>
              <a:t>Players in this arena include </a:t>
            </a:r>
            <a:r>
              <a:rPr lang="en-US" sz="1100" dirty="0" smtClean="0">
                <a:solidFill>
                  <a:srgbClr val="0000FF"/>
                </a:solidFill>
              </a:rPr>
              <a:t>Water Rights Advocates</a:t>
            </a:r>
            <a:r>
              <a:rPr lang="en-US" sz="1100" dirty="0" smtClean="0"/>
              <a:t>, </a:t>
            </a:r>
            <a:r>
              <a:rPr lang="en-US" sz="1100" dirty="0" smtClean="0">
                <a:solidFill>
                  <a:srgbClr val="0000FF"/>
                </a:solidFill>
              </a:rPr>
              <a:t>Environmentalists</a:t>
            </a:r>
            <a:r>
              <a:rPr lang="en-US" sz="1100" dirty="0" smtClean="0"/>
              <a:t>, and the </a:t>
            </a:r>
            <a:r>
              <a:rPr lang="en-US" sz="1100" dirty="0" smtClean="0">
                <a:solidFill>
                  <a:srgbClr val="FF0000"/>
                </a:solidFill>
              </a:rPr>
              <a:t>International Joint Commission.</a:t>
            </a:r>
            <a:endParaRPr lang="en-US" sz="1100" dirty="0"/>
          </a:p>
        </p:txBody>
      </p:sp>
    </p:spTree>
    <p:extLst>
      <p:ext uri="{BB962C8B-B14F-4D97-AF65-F5344CB8AC3E}">
        <p14:creationId xmlns:p14="http://schemas.microsoft.com/office/powerpoint/2010/main" val="98805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A – Water Municipalities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These are typically self-governed administrative divisions that regulate publicly shared water sources. Both the US and Canada have municipal networks. They would likely identify as social service providers, regulating the use of a public good.</a:t>
            </a:r>
          </a:p>
          <a:p>
            <a:pPr marL="0" indent="-106362">
              <a:buNone/>
            </a:pPr>
            <a:endParaRPr lang="en-US" sz="1400" dirty="0"/>
          </a:p>
          <a:p>
            <a:pPr lvl="1"/>
            <a:r>
              <a:rPr lang="en-US" b="1" dirty="0" smtClean="0"/>
              <a:t>Values, Positions, &amp; Interests</a:t>
            </a:r>
          </a:p>
          <a:p>
            <a:pPr marL="0" indent="0">
              <a:buNone/>
            </a:pPr>
            <a:r>
              <a:rPr lang="en-US" sz="1400" dirty="0" smtClean="0"/>
              <a:t>The primary values are independence, sovereignty, transparency and equity. Their position is that water should be shared and controlled by the surrounding community, not by outside forces. This is because they are interested in securing fresh and accessible water to the members of their governing district or community.</a:t>
            </a:r>
          </a:p>
          <a:p>
            <a:pPr marL="0" indent="0">
              <a:buNone/>
            </a:pPr>
            <a:endParaRPr lang="en-US" sz="1200" dirty="0"/>
          </a:p>
          <a:p>
            <a:pPr lvl="1"/>
            <a:r>
              <a:rPr lang="en-US" b="1" dirty="0" smtClean="0"/>
              <a:t>Needs</a:t>
            </a:r>
          </a:p>
          <a:p>
            <a:pPr marL="0" indent="0">
              <a:buNone/>
            </a:pPr>
            <a:r>
              <a:rPr lang="en-US" sz="1400" dirty="0" smtClean="0"/>
              <a:t>Their needs are typically to create and to protect; they want to create an efficient and effective regulatory body that will protect the natural resources (namely water) of the people in the surrounding community.</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Municipalities approach this conflict with the frame of ownership. They believe that water belongs to, and should be governed by, the people in the surrounding area. They have a sense of entitlement to that water.</a:t>
            </a:r>
          </a:p>
          <a:p>
            <a:pPr marL="0" indent="-106362">
              <a:buNone/>
            </a:pPr>
            <a:endParaRPr lang="en-US" sz="1400" dirty="0"/>
          </a:p>
          <a:p>
            <a:pPr lvl="1"/>
            <a:r>
              <a:rPr lang="en-US" b="1" dirty="0" smtClean="0"/>
              <a:t>Grievances</a:t>
            </a:r>
          </a:p>
          <a:p>
            <a:pPr marL="0" indent="-106362">
              <a:buNone/>
            </a:pPr>
            <a:r>
              <a:rPr lang="en-US" sz="1400" dirty="0" smtClean="0"/>
              <a:t>The core grievance of municipalities would likely be that their independence and freedom has been jeopardized by national/state governments. They feel that they haven’t been given the authority or autonomy that they deserve.</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Being that municipal districts exist on both sides of the international border, there are innumerable divisions that exist. So for now, I suppose I could separate them as US and Canadian Municipalities. </a:t>
            </a:r>
            <a:endParaRPr lang="en-US" sz="1400" dirty="0"/>
          </a:p>
          <a:p>
            <a:endParaRPr lang="en-US" dirty="0"/>
          </a:p>
        </p:txBody>
      </p:sp>
    </p:spTree>
    <p:extLst>
      <p:ext uri="{BB962C8B-B14F-4D97-AF65-F5344CB8AC3E}">
        <p14:creationId xmlns:p14="http://schemas.microsoft.com/office/powerpoint/2010/main" val="1239247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A – Regional Watershed Districts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Regional watersheds are similar to municipalities in that they are comprised of the people that live near the water source. But rather than identifying as providers, watersheds would identify themselves as stewards to the community water source. Not only do they use the water, they also have an inclination to protect it.</a:t>
            </a:r>
            <a:endParaRPr lang="en-US" sz="1400" dirty="0"/>
          </a:p>
          <a:p>
            <a:pPr lvl="1"/>
            <a:r>
              <a:rPr lang="en-US" b="1" dirty="0" smtClean="0"/>
              <a:t>Values, Positions, &amp; Interests</a:t>
            </a:r>
          </a:p>
          <a:p>
            <a:pPr marL="0" indent="0">
              <a:buNone/>
            </a:pPr>
            <a:r>
              <a:rPr lang="en-US" sz="1400" dirty="0" smtClean="0"/>
              <a:t>The primary values of watersheds would be purity/quality, access and protection. These groups want to foster relations that allow them to keep using the water they are near without being threatened by outside regulation or contamination.</a:t>
            </a:r>
          </a:p>
          <a:p>
            <a:pPr marL="0" indent="0">
              <a:buNone/>
            </a:pPr>
            <a:endParaRPr lang="en-US" sz="1200" dirty="0"/>
          </a:p>
          <a:p>
            <a:pPr lvl="1"/>
            <a:r>
              <a:rPr lang="en-US" b="1" dirty="0" smtClean="0"/>
              <a:t>Needs</a:t>
            </a:r>
          </a:p>
          <a:p>
            <a:pPr marL="0" indent="0">
              <a:buNone/>
            </a:pPr>
            <a:r>
              <a:rPr lang="en-US" sz="1400" dirty="0" smtClean="0"/>
              <a:t>The primary needs of this group are to protect and to participate. Being that they don’t have as much power as municipalities, they want to protect their waters while also giving their voice to the debate.</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Watersheds approach this conflict with a geopolitical frame. Perhaps even a better way to describe it would be a frame of ‘locality’. In this sense, watershed districts are the “locals” in each particular area. They feel they have priority access to water, and are hyper-concerned of </a:t>
            </a:r>
            <a:r>
              <a:rPr lang="en-US" sz="1400" i="1" dirty="0" smtClean="0"/>
              <a:t>their</a:t>
            </a:r>
            <a:r>
              <a:rPr lang="en-US" sz="1400" dirty="0"/>
              <a:t> </a:t>
            </a:r>
            <a:r>
              <a:rPr lang="en-US" sz="1400" dirty="0" smtClean="0"/>
              <a:t>water being disturbed.</a:t>
            </a:r>
            <a:endParaRPr lang="en-US" sz="1400" dirty="0"/>
          </a:p>
          <a:p>
            <a:pPr lvl="1"/>
            <a:r>
              <a:rPr lang="en-US" b="1" dirty="0" smtClean="0"/>
              <a:t>Grievances</a:t>
            </a:r>
          </a:p>
          <a:p>
            <a:pPr marL="0" indent="-106362">
              <a:buNone/>
            </a:pPr>
            <a:r>
              <a:rPr lang="en-US" sz="1400" dirty="0" smtClean="0"/>
              <a:t>The core grievance of watersheds would likely be exploitation. Other sources/institutions using the “local” water is viewed as dispossession by the watersheds. They want to limit the extent other people can use </a:t>
            </a:r>
            <a:r>
              <a:rPr lang="en-US" sz="1400" i="1" dirty="0" smtClean="0"/>
              <a:t>their </a:t>
            </a:r>
            <a:r>
              <a:rPr lang="en-US" sz="1400" dirty="0" smtClean="0"/>
              <a:t>water.</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Similar to Municipalities, watersheds abound on either side of the border. Typically, a watershed is defined as a region that shares a substantial network or body of water…including the tributaries or outflows. But for the purposes of this project, watersheds can also be considered cities/districts that are drawing water from one source exclusively.</a:t>
            </a:r>
            <a:endParaRPr lang="en-US" dirty="0"/>
          </a:p>
        </p:txBody>
      </p:sp>
    </p:spTree>
    <p:extLst>
      <p:ext uri="{BB962C8B-B14F-4D97-AF65-F5344CB8AC3E}">
        <p14:creationId xmlns:p14="http://schemas.microsoft.com/office/powerpoint/2010/main" val="37777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A – Water Rights Advocates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Water rights advocates may be nebulous characters that could fall into a variety of other categories. But for the most part, these advocates identify with a sense of human empathy. They believe that every individual has the right to plentiful and clean water.</a:t>
            </a:r>
          </a:p>
          <a:p>
            <a:pPr marL="0" indent="-106362">
              <a:buNone/>
            </a:pPr>
            <a:endParaRPr lang="en-US" sz="1400" dirty="0"/>
          </a:p>
          <a:p>
            <a:pPr lvl="1"/>
            <a:r>
              <a:rPr lang="en-US" b="1" dirty="0" smtClean="0"/>
              <a:t>Values, Positions, &amp; Interests</a:t>
            </a:r>
          </a:p>
          <a:p>
            <a:pPr marL="0" indent="0">
              <a:buNone/>
            </a:pPr>
            <a:r>
              <a:rPr lang="en-US" sz="1400" dirty="0" smtClean="0"/>
              <a:t>The primary values of water rights advocates would be equity, access and security. Their position is that water is an inalienable human right, and thus no one should be cut out from the supply chain. Their interest and objective is to foster stable and equitable water distribution systems.</a:t>
            </a:r>
          </a:p>
          <a:p>
            <a:pPr marL="0" indent="0">
              <a:buNone/>
            </a:pPr>
            <a:endParaRPr lang="en-US" sz="1200" dirty="0"/>
          </a:p>
          <a:p>
            <a:pPr lvl="1"/>
            <a:r>
              <a:rPr lang="en-US" b="1" dirty="0" smtClean="0"/>
              <a:t>Needs</a:t>
            </a:r>
          </a:p>
          <a:p>
            <a:pPr marL="0" indent="0">
              <a:buNone/>
            </a:pPr>
            <a:r>
              <a:rPr lang="en-US" sz="1400" dirty="0" smtClean="0"/>
              <a:t>The primary needs of this group are protection, participation and freedom. They want everyone to have the same opportunities to access resources.</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Water rights advocates have a very strong humanitarian frame with which they approach this conflict. Their involvement in the water dispute is solely because they wish to protect the “rights” of the people who are involved.</a:t>
            </a:r>
          </a:p>
          <a:p>
            <a:pPr marL="0" indent="-106362">
              <a:buNone/>
            </a:pPr>
            <a:endParaRPr lang="en-US" sz="1400" dirty="0"/>
          </a:p>
          <a:p>
            <a:pPr lvl="1"/>
            <a:r>
              <a:rPr lang="en-US" b="1" dirty="0" smtClean="0"/>
              <a:t>Grievances</a:t>
            </a:r>
          </a:p>
          <a:p>
            <a:pPr marL="0" indent="-106362">
              <a:buNone/>
            </a:pPr>
            <a:r>
              <a:rPr lang="en-US" sz="1400" dirty="0" smtClean="0"/>
              <a:t>Similar to watershed districts, the primary grievance of water rights advocates would be exploitation, or more specifically, exclusion. This is interesting however, considering many times the advocates themselves haven’t been excluded in any way.</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Being that this is mainly a humanitarian cause, divisions of water rights proponents can be seen happening at the institutional level. There are several non-profits that are working on securing water rights. For instance, there is the Human Right to Water Campaign, The UN Right to Water Campaign, and the Blue Planet Project.</a:t>
            </a:r>
            <a:endParaRPr lang="en-US" dirty="0"/>
          </a:p>
        </p:txBody>
      </p:sp>
    </p:spTree>
    <p:extLst>
      <p:ext uri="{BB962C8B-B14F-4D97-AF65-F5344CB8AC3E}">
        <p14:creationId xmlns:p14="http://schemas.microsoft.com/office/powerpoint/2010/main" val="280534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A – Environmentalists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Environmentalists in this particular conflict may identify themselves as local community members, or they may also come from outside sources. Typically, they are organized into non-profit groups or NGO’s. But environmentalists can exist on the individual level as well.</a:t>
            </a:r>
            <a:endParaRPr lang="en-US" sz="1400" dirty="0"/>
          </a:p>
          <a:p>
            <a:pPr lvl="1"/>
            <a:r>
              <a:rPr lang="en-US" b="1" dirty="0" smtClean="0"/>
              <a:t>Values, Positions, &amp; Interests</a:t>
            </a:r>
          </a:p>
          <a:p>
            <a:pPr marL="0" indent="0">
              <a:buNone/>
            </a:pPr>
            <a:r>
              <a:rPr lang="en-US" sz="1400" dirty="0" smtClean="0"/>
              <a:t>The primary value of environmentalists is planetary wellness, or in this case, the ecological wellness of the great lakes. Their position assumes that current trends have been damaging regional ecosystems and that change is absolutely necessary. They are interested in protecting and replenishing harmonious relations between humans and their environment. </a:t>
            </a:r>
            <a:endParaRPr lang="en-US" sz="1200" dirty="0"/>
          </a:p>
          <a:p>
            <a:pPr lvl="1"/>
            <a:r>
              <a:rPr lang="en-US" b="1" dirty="0" smtClean="0"/>
              <a:t>Needs</a:t>
            </a:r>
          </a:p>
          <a:p>
            <a:pPr marL="0" indent="0">
              <a:buNone/>
            </a:pPr>
            <a:r>
              <a:rPr lang="en-US" sz="1400" dirty="0" smtClean="0"/>
              <a:t>The primary need of environmentalists is to protect. They want to fight to defend the natural environments being afflicted. Occasionally, leisure or recreation is a need of environmentalists, as they like to interact with the space they are protecting.</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Environmentalists in this particular issue have a frame of mind that allows them to see this conflict as a doomsday type scenario. They believe if no change occurs, then the great lakes will surely be devastated/depleted in only a matter of time.</a:t>
            </a:r>
          </a:p>
          <a:p>
            <a:pPr marL="0" indent="-106362">
              <a:buNone/>
            </a:pPr>
            <a:endParaRPr lang="en-US" sz="1400" dirty="0"/>
          </a:p>
          <a:p>
            <a:pPr lvl="1"/>
            <a:r>
              <a:rPr lang="en-US" b="1" dirty="0" smtClean="0"/>
              <a:t>Grievances</a:t>
            </a:r>
          </a:p>
          <a:p>
            <a:pPr marL="0" indent="-106362">
              <a:buNone/>
            </a:pPr>
            <a:r>
              <a:rPr lang="en-US" sz="1400" dirty="0" smtClean="0"/>
              <a:t>Similar to the other humanitarian Water Rights Advocates, the core grievance of environmentalists is exploitation. But rather, they believe that the ecosystems are being exploited, not necessarily the people involved.</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Again, similar to the humanitarian water rights advocates, environmentalists divide into different non profit and NGO (some govt. divisions) groups. There are of course plenty to choose from, but central in this conflict are the Sierra Club, On the Commons, Blue Planet Project, and the US EPA.</a:t>
            </a:r>
          </a:p>
          <a:p>
            <a:pPr marL="0" indent="-106362">
              <a:buNone/>
            </a:pPr>
            <a:endParaRPr lang="en-US" dirty="0"/>
          </a:p>
        </p:txBody>
      </p:sp>
    </p:spTree>
    <p:extLst>
      <p:ext uri="{BB962C8B-B14F-4D97-AF65-F5344CB8AC3E}">
        <p14:creationId xmlns:p14="http://schemas.microsoft.com/office/powerpoint/2010/main" val="332668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B – Capitalist Governance &amp; Trade Regimes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Here, I am more specifically referring to the legislative and executive governmental authorities in each country—but there are more constituents that fall into this group. They perhaps identify as being regulatory figures who create fiscal wealth, growth and opportunity.</a:t>
            </a:r>
            <a:endParaRPr lang="en-US" sz="1400" dirty="0"/>
          </a:p>
          <a:p>
            <a:pPr lvl="1"/>
            <a:r>
              <a:rPr lang="en-US" b="1" dirty="0" smtClean="0"/>
              <a:t>Values, Positions, &amp; Interests</a:t>
            </a:r>
          </a:p>
          <a:p>
            <a:pPr marL="0" indent="0">
              <a:buNone/>
            </a:pPr>
            <a:r>
              <a:rPr lang="en-US" sz="1400" dirty="0" smtClean="0"/>
              <a:t>These bodies value control, stability, growth and wealth. They position themselves as authority figures who are responsible for regulating trade networks and advancing the tenets of capitalism. It is in their interest to gain financially from utilizing the resources in the Great Lakes.</a:t>
            </a:r>
          </a:p>
          <a:p>
            <a:pPr marL="0" indent="0">
              <a:buNone/>
            </a:pPr>
            <a:endParaRPr lang="en-US" sz="1200" dirty="0"/>
          </a:p>
          <a:p>
            <a:pPr lvl="1"/>
            <a:r>
              <a:rPr lang="en-US" b="1" dirty="0" smtClean="0"/>
              <a:t>Needs</a:t>
            </a:r>
          </a:p>
          <a:p>
            <a:pPr marL="0" indent="0">
              <a:buNone/>
            </a:pPr>
            <a:r>
              <a:rPr lang="en-US" sz="1400" dirty="0" smtClean="0"/>
              <a:t>I suppose the primary need of these groups is freedom. This is not to say that they are oppressed, but they wish to have the autonomy necessary to gain total control over the market supply of water.</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This conflict is framed by Capitalists and Traders as an economic opportunity. When they see the Great Lakes, they see a chance to turn a profit, develop industries, and raise GDP.</a:t>
            </a:r>
          </a:p>
          <a:p>
            <a:pPr marL="0" indent="-106362">
              <a:buNone/>
            </a:pPr>
            <a:endParaRPr lang="en-US" sz="1400" dirty="0"/>
          </a:p>
          <a:p>
            <a:pPr lvl="1"/>
            <a:r>
              <a:rPr lang="en-US" b="1" dirty="0" smtClean="0"/>
              <a:t>Grievances</a:t>
            </a:r>
          </a:p>
          <a:p>
            <a:pPr marL="0" indent="-106362">
              <a:buNone/>
            </a:pPr>
            <a:r>
              <a:rPr lang="en-US" sz="1400" dirty="0" smtClean="0"/>
              <a:t>The core grievance of this group is difficult to decipher. For now, I’m going to say their primary complaint is a general lack of organization within the water system. They are trying to secure greater control over the basin.</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This is a group that can be broadly divided into two categories: the groups belonging to the Canadian side, and those to the American side. Aside from having separate governmental bodies, both nations share certain counterparts such as NAFTA.</a:t>
            </a:r>
            <a:endParaRPr lang="en-US" dirty="0"/>
          </a:p>
        </p:txBody>
      </p:sp>
    </p:spTree>
    <p:extLst>
      <p:ext uri="{BB962C8B-B14F-4D97-AF65-F5344CB8AC3E}">
        <p14:creationId xmlns:p14="http://schemas.microsoft.com/office/powerpoint/2010/main" val="261632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B – Privatization Advocates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Privatization Advocates stand in direct opposition to municipalities—they oppose the notion that water is a public good, and they wish to keep control in the hands of a few elite controllers. Similar to capitalists, the privatizers believe in the strength of the economy—namely the private sector.</a:t>
            </a:r>
            <a:endParaRPr lang="en-US" sz="1400" dirty="0"/>
          </a:p>
          <a:p>
            <a:pPr lvl="1"/>
            <a:r>
              <a:rPr lang="en-US" b="1" dirty="0" smtClean="0"/>
              <a:t>Values, Positions, &amp; Interests</a:t>
            </a:r>
          </a:p>
          <a:p>
            <a:pPr marL="0" indent="0">
              <a:buNone/>
            </a:pPr>
            <a:r>
              <a:rPr lang="en-US" sz="1400" dirty="0" smtClean="0"/>
              <a:t>The primary values of privatizers are containment and control. Their position/belief is that public goods, such as water, are best to be left to institutionalized and privately owned firms…not government or the public. Their interest is in securing their own, personal access to the water supply—typically so they can sell it afterwards.</a:t>
            </a:r>
          </a:p>
          <a:p>
            <a:pPr marL="0" indent="0">
              <a:buNone/>
            </a:pPr>
            <a:endParaRPr lang="en-US" sz="1200" dirty="0"/>
          </a:p>
          <a:p>
            <a:pPr lvl="1"/>
            <a:r>
              <a:rPr lang="en-US" b="1" dirty="0" smtClean="0"/>
              <a:t>Needs</a:t>
            </a:r>
          </a:p>
          <a:p>
            <a:pPr marL="0" indent="0">
              <a:buNone/>
            </a:pPr>
            <a:r>
              <a:rPr lang="en-US" sz="1400" dirty="0" smtClean="0"/>
              <a:t>The primary need of this group is creation. And I say this in two senses. First, they want to create structural and legal barriers around water so as to secure their own claim. Second, they want to create wealth or affluence from their acquisition</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Privatizers approach this conflict with a business or economy frame of mind. They see freshwater as an opportunity to create revenue…they most certainly see water as a wise investment.</a:t>
            </a:r>
            <a:endParaRPr lang="en-US" sz="1400" dirty="0"/>
          </a:p>
          <a:p>
            <a:pPr lvl="1"/>
            <a:r>
              <a:rPr lang="en-US" b="1" dirty="0" smtClean="0"/>
              <a:t>Grievances</a:t>
            </a:r>
          </a:p>
          <a:p>
            <a:pPr marL="0" indent="-106362">
              <a:buNone/>
            </a:pPr>
            <a:r>
              <a:rPr lang="en-US" sz="1400" dirty="0" smtClean="0"/>
              <a:t>Certain areas of the Great Lakes have banned pumping of the water…privatizers take issue with this. There are certain barriers to prevent them from entering particular markets. Furthermore, they have grievances with municipalities who jeopardize their power.</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There are a variety of ways that privatizers can secure access to both water and markets to sell it. However, currently there are two heavy hitters in the private sector. The World Bank and IMF have stipulated in loan agreements that in order for the loan to go through, the borrowing party mush agree to privatize their water.</a:t>
            </a:r>
            <a:endParaRPr lang="en-US" dirty="0"/>
          </a:p>
        </p:txBody>
      </p:sp>
    </p:spTree>
    <p:extLst>
      <p:ext uri="{BB962C8B-B14F-4D97-AF65-F5344CB8AC3E}">
        <p14:creationId xmlns:p14="http://schemas.microsoft.com/office/powerpoint/2010/main" val="116100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B – Industrial Developers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Industrial tycoons work very closely with the capitalists and private sector, but they have a different task. These developers are responsible for designing and constructing infrastructure i.e. big canals, dams, irrigation ditches and other large-scale industrial projects. In this case, the developers could identify as either domestic or international parties.</a:t>
            </a:r>
          </a:p>
          <a:p>
            <a:pPr marL="0" indent="-106362">
              <a:buNone/>
            </a:pPr>
            <a:endParaRPr lang="en-US" sz="1400" dirty="0"/>
          </a:p>
          <a:p>
            <a:pPr lvl="1"/>
            <a:r>
              <a:rPr lang="en-US" b="1" dirty="0" smtClean="0"/>
              <a:t>Values, Positions, &amp; Interests</a:t>
            </a:r>
          </a:p>
          <a:p>
            <a:pPr marL="0" indent="0">
              <a:buNone/>
            </a:pPr>
            <a:r>
              <a:rPr lang="en-US" sz="1400" dirty="0" smtClean="0"/>
              <a:t>These developers value growth and stability—it is essential to the success of their industry. They are positioned in a seat to favor economical and market based decisions. They are interested in keeping enough projects to remain profitable.</a:t>
            </a:r>
          </a:p>
          <a:p>
            <a:pPr marL="0" indent="0">
              <a:buNone/>
            </a:pPr>
            <a:endParaRPr lang="en-US" sz="1200" dirty="0"/>
          </a:p>
          <a:p>
            <a:pPr lvl="1"/>
            <a:r>
              <a:rPr lang="en-US" b="1" dirty="0" smtClean="0"/>
              <a:t>Needs</a:t>
            </a:r>
          </a:p>
          <a:p>
            <a:pPr marL="0" indent="0">
              <a:buNone/>
            </a:pPr>
            <a:r>
              <a:rPr lang="en-US" sz="1400" dirty="0" smtClean="0"/>
              <a:t>The most evident need of the developers is their need to create. But they also want to participate in the democratic process of capitalist development.</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Industrial developers have a unique frame in this conflict. They see themselves as problem solvers. They are framed to think that there is a problem or obstacle, and that they have the resources to mechanically or physically ameliorate the issue.</a:t>
            </a:r>
            <a:endParaRPr lang="en-US" sz="1400" dirty="0"/>
          </a:p>
          <a:p>
            <a:pPr lvl="1"/>
            <a:r>
              <a:rPr lang="en-US" b="1" dirty="0" smtClean="0"/>
              <a:t>Grievances</a:t>
            </a:r>
          </a:p>
          <a:p>
            <a:pPr marL="0" indent="-106362">
              <a:buNone/>
            </a:pPr>
            <a:r>
              <a:rPr lang="en-US" sz="1400" dirty="0" smtClean="0"/>
              <a:t>The developers core grievances arise when they are unable to start or complete projects. For instance, legal red tape, extremist environmentalists, and insufficient funding are all limitations to industrial developers.</a:t>
            </a:r>
          </a:p>
          <a:p>
            <a:pPr marL="0" indent="-106362">
              <a:buNone/>
            </a:pPr>
            <a:endParaRPr lang="en-US" sz="1400" dirty="0"/>
          </a:p>
          <a:p>
            <a:pPr lvl="1"/>
            <a:r>
              <a:rPr lang="en-US" b="1" dirty="0" smtClean="0"/>
              <a:t>Internal Divisions</a:t>
            </a:r>
            <a:r>
              <a:rPr lang="en-US" b="1" dirty="0"/>
              <a:t> </a:t>
            </a:r>
            <a:r>
              <a:rPr lang="en-US" dirty="0"/>
              <a:t> </a:t>
            </a:r>
          </a:p>
          <a:p>
            <a:pPr marL="0" indent="-106362">
              <a:buNone/>
            </a:pPr>
            <a:r>
              <a:rPr lang="en-US" sz="1400" dirty="0" smtClean="0"/>
              <a:t>Developers come in many shapes and sizes. To simplify things, we will consider the internal divisions of developers to be constructed by their relative fields. For instance, there are hydroelectric developers, bridge and canal developers, port and shoreline developers, oil rig developers etc.</a:t>
            </a:r>
          </a:p>
        </p:txBody>
      </p:sp>
    </p:spTree>
    <p:extLst>
      <p:ext uri="{BB962C8B-B14F-4D97-AF65-F5344CB8AC3E}">
        <p14:creationId xmlns:p14="http://schemas.microsoft.com/office/powerpoint/2010/main" val="104713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Party B – Appropriators/Water Services</a:t>
            </a:r>
            <a:endParaRPr lang="en-US" dirty="0"/>
          </a:p>
        </p:txBody>
      </p:sp>
      <p:sp>
        <p:nvSpPr>
          <p:cNvPr id="5" name="Text Placeholder 4"/>
          <p:cNvSpPr>
            <a:spLocks noGrp="1"/>
          </p:cNvSpPr>
          <p:nvPr>
            <p:ph type="body" sz="half" idx="1"/>
          </p:nvPr>
        </p:nvSpPr>
        <p:spPr/>
        <p:txBody>
          <a:bodyPr/>
          <a:lstStyle/>
          <a:p>
            <a:pPr lvl="1"/>
            <a:r>
              <a:rPr lang="en-US" b="1" dirty="0" smtClean="0"/>
              <a:t>Self Identification</a:t>
            </a:r>
          </a:p>
          <a:p>
            <a:pPr marL="0" indent="-106362">
              <a:buNone/>
            </a:pPr>
            <a:r>
              <a:rPr lang="en-US" sz="1400" dirty="0" smtClean="0"/>
              <a:t>Appropriators are the people/institutions that physically extract water from the lakes. Water services are the industries/channels that provide water to citizens and companies…also privatizers. They identify themselves as the providers of a good.</a:t>
            </a:r>
            <a:endParaRPr lang="en-US" sz="1400" dirty="0"/>
          </a:p>
          <a:p>
            <a:pPr lvl="1"/>
            <a:r>
              <a:rPr lang="en-US" b="1" dirty="0" smtClean="0"/>
              <a:t>Values, Positions, &amp; Interests</a:t>
            </a:r>
          </a:p>
          <a:p>
            <a:pPr marL="0" indent="0">
              <a:buNone/>
            </a:pPr>
            <a:r>
              <a:rPr lang="en-US" sz="1400" dirty="0" smtClean="0"/>
              <a:t>Appropriators and providers are primarily concerned with security, stability and access. Their position is that people need water regardless of where it’s from, and they simply meet demand with supply. They are interested in finding the most efficient and economical way to pump water and get it to their customer base.</a:t>
            </a:r>
          </a:p>
          <a:p>
            <a:pPr marL="0" indent="0">
              <a:buNone/>
            </a:pPr>
            <a:endParaRPr lang="en-US" sz="1200" dirty="0"/>
          </a:p>
          <a:p>
            <a:pPr lvl="1"/>
            <a:r>
              <a:rPr lang="en-US" b="1" dirty="0" smtClean="0"/>
              <a:t>Needs</a:t>
            </a:r>
          </a:p>
          <a:p>
            <a:pPr marL="0" indent="0">
              <a:buNone/>
            </a:pPr>
            <a:r>
              <a:rPr lang="en-US" sz="1400" dirty="0" smtClean="0"/>
              <a:t>The primary needs of appropriators and providers are participation and cooperation. Being that they have a type of omnipresence in the supply chain, they want to be able to speak their mind on certain issues while maintaining harmonious group relations.</a:t>
            </a:r>
            <a:endParaRPr lang="en-US" sz="1400" dirty="0"/>
          </a:p>
          <a:p>
            <a:endParaRPr lang="en-US" dirty="0"/>
          </a:p>
        </p:txBody>
      </p:sp>
      <p:sp>
        <p:nvSpPr>
          <p:cNvPr id="6" name="Text Placeholder 5"/>
          <p:cNvSpPr>
            <a:spLocks noGrp="1"/>
          </p:cNvSpPr>
          <p:nvPr>
            <p:ph type="body" sz="half" idx="10"/>
          </p:nvPr>
        </p:nvSpPr>
        <p:spPr/>
        <p:txBody>
          <a:bodyPr/>
          <a:lstStyle/>
          <a:p>
            <a:pPr lvl="1"/>
            <a:r>
              <a:rPr lang="en-US" b="1" dirty="0" smtClean="0"/>
              <a:t>Frames</a:t>
            </a:r>
          </a:p>
          <a:p>
            <a:pPr marL="0" indent="-106362">
              <a:buNone/>
            </a:pPr>
            <a:r>
              <a:rPr lang="en-US" sz="1400" dirty="0" smtClean="0"/>
              <a:t>This conflict is framed as a supply and demand scenario by appropriators and providers. The only “problem” they are capable of seeing is that of not having any water…so they aim to solve that problem by pumping and piping.</a:t>
            </a:r>
            <a:endParaRPr lang="en-US" sz="1400" dirty="0"/>
          </a:p>
          <a:p>
            <a:pPr lvl="1"/>
            <a:r>
              <a:rPr lang="en-US" b="1" dirty="0" smtClean="0"/>
              <a:t>Grievances</a:t>
            </a:r>
          </a:p>
          <a:p>
            <a:pPr marL="0" indent="-106362">
              <a:buNone/>
            </a:pPr>
            <a:r>
              <a:rPr lang="en-US" sz="1400" dirty="0" smtClean="0"/>
              <a:t>The core grievance of appropriators would likely be that there are too many things that stand between them and pumping from the lakes. Similarly, there are inadequate systems (in their eyes) to distribute that water to the industries and communities that need it.</a:t>
            </a:r>
          </a:p>
          <a:p>
            <a:pPr marL="0" indent="-106362">
              <a:buNone/>
            </a:pPr>
            <a:endParaRPr lang="en-US" sz="1400" dirty="0"/>
          </a:p>
          <a:p>
            <a:pPr lvl="1"/>
            <a:r>
              <a:rPr lang="en-US" b="1" dirty="0" smtClean="0"/>
              <a:t>Internal Divisions</a:t>
            </a:r>
            <a:r>
              <a:rPr lang="en-US" b="1" dirty="0"/>
              <a:t> </a:t>
            </a:r>
            <a:r>
              <a:rPr lang="en-US" dirty="0"/>
              <a:t> </a:t>
            </a:r>
            <a:endParaRPr lang="en-US" dirty="0" smtClean="0"/>
          </a:p>
          <a:p>
            <a:pPr marL="0" indent="-106362">
              <a:buNone/>
            </a:pPr>
            <a:r>
              <a:rPr lang="en-US" sz="1400" dirty="0" smtClean="0"/>
              <a:t>With privatization becoming more popular, appropriation and distribution have become somewhat consolidated. Meaning there are sometimes few players who are capable of taking on this role. Nevertheless, different cities/states will have their own networks for distribution.</a:t>
            </a:r>
            <a:endParaRPr lang="en-US" dirty="0"/>
          </a:p>
        </p:txBody>
      </p:sp>
    </p:spTree>
    <p:extLst>
      <p:ext uri="{BB962C8B-B14F-4D97-AF65-F5344CB8AC3E}">
        <p14:creationId xmlns:p14="http://schemas.microsoft.com/office/powerpoint/2010/main" val="615739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Siders and Global Effects</a:t>
            </a:r>
            <a:endParaRPr lang="en-US" dirty="0"/>
          </a:p>
        </p:txBody>
      </p:sp>
      <p:sp>
        <p:nvSpPr>
          <p:cNvPr id="3" name="Text Placeholder 2"/>
          <p:cNvSpPr>
            <a:spLocks noGrp="1"/>
          </p:cNvSpPr>
          <p:nvPr>
            <p:ph type="body" sz="half" idx="1"/>
          </p:nvPr>
        </p:nvSpPr>
        <p:spPr/>
        <p:txBody>
          <a:bodyPr/>
          <a:lstStyle/>
          <a:p>
            <a:r>
              <a:rPr lang="en-US" b="1" u="sng" dirty="0" smtClean="0"/>
              <a:t>Local Agriculture</a:t>
            </a:r>
          </a:p>
          <a:p>
            <a:pPr marL="0" indent="0">
              <a:buNone/>
            </a:pPr>
            <a:r>
              <a:rPr lang="en-US" dirty="0" smtClean="0"/>
              <a:t>Agricultural services surrounding the </a:t>
            </a:r>
            <a:r>
              <a:rPr lang="en-US" dirty="0"/>
              <a:t>G</a:t>
            </a:r>
            <a:r>
              <a:rPr lang="en-US" dirty="0" smtClean="0"/>
              <a:t>reat Lakes have historically been given privilege to unlimited water diversion from the waters. Water is desperately needed for food production, but this industry is very water intensive—it accounts for the largest amounts of diversion. Considering their position of privilege, Agricultural players are reluctant to change the current water system.</a:t>
            </a:r>
            <a:endParaRPr lang="en-US" dirty="0"/>
          </a:p>
        </p:txBody>
      </p:sp>
      <p:sp>
        <p:nvSpPr>
          <p:cNvPr id="4" name="Text Placeholder 3"/>
          <p:cNvSpPr>
            <a:spLocks noGrp="1"/>
          </p:cNvSpPr>
          <p:nvPr>
            <p:ph type="body" sz="half" idx="10"/>
          </p:nvPr>
        </p:nvSpPr>
        <p:spPr/>
        <p:txBody>
          <a:bodyPr/>
          <a:lstStyle/>
          <a:p>
            <a:r>
              <a:rPr lang="en-US" b="1" u="sng" dirty="0" smtClean="0"/>
              <a:t>Local</a:t>
            </a:r>
            <a:r>
              <a:rPr lang="en-US" u="sng" dirty="0" smtClean="0"/>
              <a:t> </a:t>
            </a:r>
            <a:r>
              <a:rPr lang="en-US" b="1" u="sng" dirty="0" smtClean="0"/>
              <a:t>Fisheries</a:t>
            </a:r>
          </a:p>
          <a:p>
            <a:pPr marL="0" indent="0">
              <a:buNone/>
            </a:pPr>
            <a:r>
              <a:rPr lang="en-US" dirty="0" smtClean="0"/>
              <a:t>Local fisheries and fisherman also have significant impacts on the Great Lakes—but in a much different way. Fisherman need not divert water to maintain their industry thus dispossession is not an issue. Rather, fisherman want healthy waters and abundant fish populations in order to be successful. Both of these factors have been jeopardized through the tragedy of the commons discussed earlier. Thus, because fisherman realize how the Lakes are currently being threatened, they are more willing to consider change in the water system.</a:t>
            </a:r>
            <a:endParaRPr lang="en-US" dirty="0"/>
          </a:p>
        </p:txBody>
      </p:sp>
      <p:pic>
        <p:nvPicPr>
          <p:cNvPr id="5" name="Picture 4"/>
          <p:cNvPicPr>
            <a:picLocks noChangeAspect="1"/>
          </p:cNvPicPr>
          <p:nvPr/>
        </p:nvPicPr>
        <p:blipFill>
          <a:blip r:embed="rId2"/>
          <a:stretch>
            <a:fillRect/>
          </a:stretch>
        </p:blipFill>
        <p:spPr>
          <a:xfrm>
            <a:off x="1176020" y="4630420"/>
            <a:ext cx="3175000" cy="2108200"/>
          </a:xfrm>
          <a:prstGeom prst="rect">
            <a:avLst/>
          </a:prstGeom>
        </p:spPr>
      </p:pic>
    </p:spTree>
    <p:extLst>
      <p:ext uri="{BB962C8B-B14F-4D97-AF65-F5344CB8AC3E}">
        <p14:creationId xmlns:p14="http://schemas.microsoft.com/office/powerpoint/2010/main" val="424875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 lakes from space.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221528" y="2255520"/>
            <a:ext cx="3526232" cy="2590800"/>
          </a:xfrm>
          <a:prstGeom prst="rect">
            <a:avLst/>
          </a:prstGeom>
          <a:ln>
            <a:noFill/>
          </a:ln>
          <a:effectLst>
            <a:softEdge rad="112500"/>
          </a:effectLst>
        </p:spPr>
      </p:pic>
      <p:sp>
        <p:nvSpPr>
          <p:cNvPr id="4" name="Title 3"/>
          <p:cNvSpPr>
            <a:spLocks noGrp="1"/>
          </p:cNvSpPr>
          <p:nvPr>
            <p:ph type="title"/>
          </p:nvPr>
        </p:nvSpPr>
        <p:spPr/>
        <p:txBody>
          <a:bodyPr/>
          <a:lstStyle/>
          <a:p>
            <a:r>
              <a:rPr lang="en-US" dirty="0" smtClean="0"/>
              <a:t>Overview</a:t>
            </a:r>
            <a:endParaRPr lang="en-US" dirty="0"/>
          </a:p>
        </p:txBody>
      </p:sp>
      <p:sp>
        <p:nvSpPr>
          <p:cNvPr id="5" name="TextBox 4"/>
          <p:cNvSpPr txBox="1"/>
          <p:nvPr/>
        </p:nvSpPr>
        <p:spPr>
          <a:xfrm>
            <a:off x="1143000" y="677008"/>
            <a:ext cx="7051431" cy="2234458"/>
          </a:xfrm>
          <a:prstGeom prst="rect">
            <a:avLst/>
          </a:prstGeom>
          <a:noFill/>
        </p:spPr>
        <p:txBody>
          <a:bodyPr wrap="square" rtlCol="0">
            <a:spAutoFit/>
          </a:bodyPr>
          <a:lstStyle/>
          <a:p>
            <a:pPr>
              <a:lnSpc>
                <a:spcPct val="120000"/>
              </a:lnSpc>
            </a:pPr>
            <a:r>
              <a:rPr lang="en-US" sz="1000" dirty="0"/>
              <a:t/>
            </a:r>
            <a:br>
              <a:rPr lang="en-US" sz="1000" dirty="0"/>
            </a:br>
            <a:r>
              <a:rPr lang="en-US" sz="1000" dirty="0"/>
              <a:t/>
            </a:r>
            <a:br>
              <a:rPr lang="en-US" sz="1000" dirty="0"/>
            </a:br>
            <a:r>
              <a:rPr lang="en-US" sz="1400" dirty="0" smtClean="0">
                <a:solidFill>
                  <a:srgbClr val="000000"/>
                </a:solidFill>
                <a:latin typeface="arial"/>
              </a:rPr>
              <a:t>The Great Lakes Water </a:t>
            </a:r>
            <a:r>
              <a:rPr lang="en-US" sz="1400" dirty="0">
                <a:solidFill>
                  <a:srgbClr val="000000"/>
                </a:solidFill>
                <a:latin typeface="arial"/>
              </a:rPr>
              <a:t>B</a:t>
            </a:r>
            <a:r>
              <a:rPr lang="en-US" sz="1400" dirty="0" smtClean="0">
                <a:solidFill>
                  <a:srgbClr val="000000"/>
                </a:solidFill>
                <a:latin typeface="arial"/>
              </a:rPr>
              <a:t>asin is the single largest network of freshwater in the world—it provides life and vitality for over 40 million people that live both near and far from it’s extensive shorelines.</a:t>
            </a:r>
            <a:r>
              <a:rPr lang="en-US" sz="1400" baseline="30000" dirty="0" smtClean="0">
                <a:solidFill>
                  <a:srgbClr val="000000"/>
                </a:solidFill>
                <a:latin typeface="arial"/>
              </a:rPr>
              <a:t>1</a:t>
            </a:r>
            <a:r>
              <a:rPr lang="en-US" sz="1400" dirty="0">
                <a:solidFill>
                  <a:srgbClr val="000000"/>
                </a:solidFill>
                <a:latin typeface="arial"/>
              </a:rPr>
              <a:t> T</a:t>
            </a:r>
            <a:r>
              <a:rPr lang="en-US" sz="1400" dirty="0" smtClean="0">
                <a:solidFill>
                  <a:srgbClr val="000000"/>
                </a:solidFill>
                <a:latin typeface="arial"/>
              </a:rPr>
              <a:t>hese waters have a unique importance considering they are shared by the United States and Canada among eight states and two provinces.</a:t>
            </a:r>
          </a:p>
          <a:p>
            <a:endParaRPr lang="en-US" sz="1400" dirty="0">
              <a:solidFill>
                <a:srgbClr val="000000"/>
              </a:solidFill>
              <a:latin typeface="arial"/>
            </a:endParaRPr>
          </a:p>
          <a:p>
            <a:endParaRPr lang="en-US" sz="1400" dirty="0">
              <a:solidFill>
                <a:srgbClr val="000000"/>
              </a:solidFill>
              <a:latin typeface="arial"/>
            </a:endParaRPr>
          </a:p>
          <a:p>
            <a:r>
              <a:rPr lang="en-US" sz="1000" dirty="0"/>
              <a:t/>
            </a:r>
            <a:br>
              <a:rPr lang="en-US" sz="1000" dirty="0"/>
            </a:br>
            <a:endParaRPr lang="en-US" sz="1000" dirty="0"/>
          </a:p>
        </p:txBody>
      </p:sp>
      <p:sp>
        <p:nvSpPr>
          <p:cNvPr id="7" name="TextBox 6"/>
          <p:cNvSpPr txBox="1"/>
          <p:nvPr/>
        </p:nvSpPr>
        <p:spPr>
          <a:xfrm>
            <a:off x="1158240" y="2072640"/>
            <a:ext cx="4013200" cy="3582519"/>
          </a:xfrm>
          <a:prstGeom prst="rect">
            <a:avLst/>
          </a:prstGeom>
          <a:noFill/>
        </p:spPr>
        <p:txBody>
          <a:bodyPr wrap="square" rtlCol="0">
            <a:spAutoFit/>
          </a:bodyPr>
          <a:lstStyle/>
          <a:p>
            <a:pPr>
              <a:lnSpc>
                <a:spcPct val="120000"/>
              </a:lnSpc>
            </a:pPr>
            <a:r>
              <a:rPr lang="en-US" sz="1400" dirty="0" smtClean="0">
                <a:solidFill>
                  <a:srgbClr val="000000"/>
                </a:solidFill>
                <a:latin typeface="arial"/>
              </a:rPr>
              <a:t>For surrounding communities and ecosystems, the Great Lakes basin and its tributaries are essential for a myriad of reasons: drinking water, sustaining agriculture, driving weather systems, protecting biodiversity, generating electricity, supporting industrial production, developing new infrastructures…the list goes on. Having access to the natural resources held in the Great Lakes is certainly a very powerful tool—thus there are many interested parties looking for an equitable share.</a:t>
            </a:r>
          </a:p>
          <a:p>
            <a:endParaRPr lang="en-US" sz="1400" dirty="0">
              <a:solidFill>
                <a:srgbClr val="000000"/>
              </a:solidFill>
              <a:latin typeface="arial"/>
            </a:endParaRPr>
          </a:p>
          <a:p>
            <a:r>
              <a:rPr lang="en-US" sz="1400" dirty="0" smtClean="0">
                <a:solidFill>
                  <a:srgbClr val="000000"/>
                </a:solidFill>
                <a:latin typeface="arial"/>
              </a:rPr>
              <a:t>.</a:t>
            </a:r>
            <a:endParaRPr lang="en-US" sz="1400" dirty="0">
              <a:solidFill>
                <a:srgbClr val="000000"/>
              </a:solidFill>
              <a:latin typeface="arial"/>
            </a:endParaRPr>
          </a:p>
          <a:p>
            <a:endParaRPr lang="en-US" sz="1400" dirty="0"/>
          </a:p>
        </p:txBody>
      </p:sp>
    </p:spTree>
    <p:extLst>
      <p:ext uri="{BB962C8B-B14F-4D97-AF65-F5344CB8AC3E}">
        <p14:creationId xmlns:p14="http://schemas.microsoft.com/office/powerpoint/2010/main" val="933778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Profiteers</a:t>
            </a:r>
            <a:endParaRPr lang="en-US" dirty="0"/>
          </a:p>
        </p:txBody>
      </p:sp>
      <p:sp>
        <p:nvSpPr>
          <p:cNvPr id="3" name="Text Placeholder 2"/>
          <p:cNvSpPr>
            <a:spLocks noGrp="1"/>
          </p:cNvSpPr>
          <p:nvPr>
            <p:ph type="body" sz="half" idx="1"/>
          </p:nvPr>
        </p:nvSpPr>
        <p:spPr/>
        <p:txBody>
          <a:bodyPr/>
          <a:lstStyle/>
          <a:p>
            <a:r>
              <a:rPr lang="en-US" b="1" u="sng" dirty="0" smtClean="0"/>
              <a:t>Water Lords</a:t>
            </a:r>
          </a:p>
          <a:p>
            <a:pPr marL="0" indent="0">
              <a:buNone/>
            </a:pPr>
            <a:r>
              <a:rPr lang="en-US" sz="1800" dirty="0" smtClean="0"/>
              <a:t>“Water Lords” are the very large and very powerful corporations that aim to obtain large quantities of fresh water to bottle and sell in other regions. By seeking this monetary gain, Water Lords put increased pressure on the Lake ecosystems and other institutions trying to bring about change.</a:t>
            </a:r>
          </a:p>
          <a:p>
            <a:pPr marL="0" indent="0">
              <a:buNone/>
            </a:pPr>
            <a:endParaRPr lang="en-US" sz="1800" dirty="0"/>
          </a:p>
          <a:p>
            <a:r>
              <a:rPr lang="en-US" b="1" u="sng" dirty="0" smtClean="0"/>
              <a:t>Alternative Systems Developers</a:t>
            </a:r>
            <a:endParaRPr lang="en-US" sz="1800" b="1" u="sng" dirty="0" smtClean="0"/>
          </a:p>
          <a:p>
            <a:pPr marL="0" indent="0">
              <a:buNone/>
            </a:pPr>
            <a:r>
              <a:rPr lang="en-US" sz="1800" dirty="0" smtClean="0"/>
              <a:t>This group is the only profiteer on the Commons side of the conflict. These developers are hoping to generate a profit by developing new, and hopefully more sustainable, systems for water management and allocation. They are innovators seeking to reform the current infrastructure that we have.</a:t>
            </a:r>
          </a:p>
        </p:txBody>
      </p:sp>
      <p:sp>
        <p:nvSpPr>
          <p:cNvPr id="4" name="Text Placeholder 3"/>
          <p:cNvSpPr>
            <a:spLocks noGrp="1"/>
          </p:cNvSpPr>
          <p:nvPr>
            <p:ph type="body" sz="half" idx="10"/>
          </p:nvPr>
        </p:nvSpPr>
        <p:spPr/>
        <p:txBody>
          <a:bodyPr/>
          <a:lstStyle/>
          <a:p>
            <a:r>
              <a:rPr lang="en-US" b="1" u="sng" dirty="0" smtClean="0"/>
              <a:t>Hydroelectric Developers</a:t>
            </a:r>
          </a:p>
          <a:p>
            <a:pPr marL="0" indent="0">
              <a:buNone/>
            </a:pPr>
            <a:r>
              <a:rPr lang="en-US" sz="1800" dirty="0" smtClean="0"/>
              <a:t>Hydroelectric canals and dams are littered across the Great Lakes landscape. Developers wish to increase these projects to obtain financial gain from the building contracts as well as income from the electricity generated by the projects. These people wish to keep the system the way it is in order to have more freedom to build.</a:t>
            </a:r>
          </a:p>
          <a:p>
            <a:pPr marL="0" indent="0">
              <a:buNone/>
            </a:pPr>
            <a:endParaRPr lang="en-US" sz="1800" dirty="0"/>
          </a:p>
          <a:p>
            <a:r>
              <a:rPr lang="en-US" b="1" u="sng" dirty="0" smtClean="0"/>
              <a:t>Oil Developers/Drillers</a:t>
            </a:r>
          </a:p>
          <a:p>
            <a:pPr marL="0" indent="0">
              <a:buNone/>
            </a:pPr>
            <a:r>
              <a:rPr lang="en-US" sz="1800" dirty="0" smtClean="0"/>
              <a:t>The Great Lakes sit atop massive oil wells and deposits beneath the earths crust. Third parties have always been interested in this oil, but access has remained limited. This party wants to reform the system in the opposite direction, opening the lakes to oil drilling.</a:t>
            </a:r>
            <a:endParaRPr lang="en-US" sz="1800" dirty="0"/>
          </a:p>
        </p:txBody>
      </p:sp>
    </p:spTree>
    <p:extLst>
      <p:ext uri="{BB962C8B-B14F-4D97-AF65-F5344CB8AC3E}">
        <p14:creationId xmlns:p14="http://schemas.microsoft.com/office/powerpoint/2010/main" val="3332017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 Timeline</a:t>
            </a:r>
            <a:endParaRPr lang="en-US" dirty="0"/>
          </a:p>
        </p:txBody>
      </p:sp>
      <p:sp>
        <p:nvSpPr>
          <p:cNvPr id="9" name="Notched Right Arrow 8"/>
          <p:cNvSpPr/>
          <p:nvPr/>
        </p:nvSpPr>
        <p:spPr>
          <a:xfrm>
            <a:off x="1087120" y="3017520"/>
            <a:ext cx="7965440" cy="640080"/>
          </a:xfrm>
          <a:prstGeom prst="notchedRightArrow">
            <a:avLst/>
          </a:prstGeom>
          <a:solidFill>
            <a:schemeClr val="accent6">
              <a:lumMod val="75000"/>
              <a:alpha val="70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1320800" y="3200400"/>
            <a:ext cx="538480" cy="276999"/>
          </a:xfrm>
          <a:prstGeom prst="rect">
            <a:avLst/>
          </a:prstGeom>
          <a:noFill/>
        </p:spPr>
        <p:txBody>
          <a:bodyPr wrap="square" rtlCol="0">
            <a:spAutoFit/>
          </a:bodyPr>
          <a:lstStyle/>
          <a:p>
            <a:r>
              <a:rPr lang="en-US" sz="1200" i="1" dirty="0" smtClean="0">
                <a:solidFill>
                  <a:schemeClr val="accent3"/>
                </a:solidFill>
              </a:rPr>
              <a:t>1910</a:t>
            </a:r>
            <a:endParaRPr lang="en-US" sz="1200" i="1" dirty="0">
              <a:solidFill>
                <a:schemeClr val="accent3"/>
              </a:solidFill>
            </a:endParaRPr>
          </a:p>
        </p:txBody>
      </p:sp>
      <p:sp>
        <p:nvSpPr>
          <p:cNvPr id="12" name="TextBox 11"/>
          <p:cNvSpPr txBox="1"/>
          <p:nvPr/>
        </p:nvSpPr>
        <p:spPr>
          <a:xfrm>
            <a:off x="8046720" y="3200400"/>
            <a:ext cx="538480" cy="276999"/>
          </a:xfrm>
          <a:prstGeom prst="rect">
            <a:avLst/>
          </a:prstGeom>
          <a:noFill/>
        </p:spPr>
        <p:txBody>
          <a:bodyPr wrap="square" rtlCol="0">
            <a:spAutoFit/>
          </a:bodyPr>
          <a:lstStyle/>
          <a:p>
            <a:r>
              <a:rPr lang="en-US" sz="1200" i="1" dirty="0" smtClean="0">
                <a:solidFill>
                  <a:schemeClr val="accent3"/>
                </a:solidFill>
              </a:rPr>
              <a:t>2010</a:t>
            </a:r>
            <a:endParaRPr lang="en-US" sz="1200" i="1" dirty="0">
              <a:solidFill>
                <a:schemeClr val="accent3"/>
              </a:solidFill>
            </a:endParaRPr>
          </a:p>
        </p:txBody>
      </p:sp>
      <p:sp>
        <p:nvSpPr>
          <p:cNvPr id="13" name="TextBox 12"/>
          <p:cNvSpPr txBox="1"/>
          <p:nvPr/>
        </p:nvSpPr>
        <p:spPr>
          <a:xfrm>
            <a:off x="4531360" y="3200400"/>
            <a:ext cx="538480" cy="276999"/>
          </a:xfrm>
          <a:prstGeom prst="rect">
            <a:avLst/>
          </a:prstGeom>
          <a:noFill/>
        </p:spPr>
        <p:txBody>
          <a:bodyPr wrap="square" rtlCol="0">
            <a:spAutoFit/>
          </a:bodyPr>
          <a:lstStyle/>
          <a:p>
            <a:r>
              <a:rPr lang="en-US" sz="1200" i="1" dirty="0" smtClean="0">
                <a:solidFill>
                  <a:schemeClr val="accent3"/>
                </a:solidFill>
              </a:rPr>
              <a:t>1960</a:t>
            </a:r>
            <a:endParaRPr lang="en-US" sz="1200" i="1" dirty="0">
              <a:solidFill>
                <a:schemeClr val="accent3"/>
              </a:solidFill>
            </a:endParaRPr>
          </a:p>
        </p:txBody>
      </p:sp>
      <p:sp>
        <p:nvSpPr>
          <p:cNvPr id="14" name="TextBox 13"/>
          <p:cNvSpPr txBox="1"/>
          <p:nvPr/>
        </p:nvSpPr>
        <p:spPr>
          <a:xfrm>
            <a:off x="2773680" y="3200400"/>
            <a:ext cx="538480" cy="276999"/>
          </a:xfrm>
          <a:prstGeom prst="rect">
            <a:avLst/>
          </a:prstGeom>
          <a:noFill/>
        </p:spPr>
        <p:txBody>
          <a:bodyPr wrap="square" rtlCol="0">
            <a:spAutoFit/>
          </a:bodyPr>
          <a:lstStyle/>
          <a:p>
            <a:r>
              <a:rPr lang="en-US" sz="1200" i="1" dirty="0" smtClean="0">
                <a:solidFill>
                  <a:schemeClr val="accent3"/>
                </a:solidFill>
              </a:rPr>
              <a:t>1935</a:t>
            </a:r>
            <a:endParaRPr lang="en-US" sz="1200" i="1" dirty="0">
              <a:solidFill>
                <a:schemeClr val="accent3"/>
              </a:solidFill>
            </a:endParaRPr>
          </a:p>
        </p:txBody>
      </p:sp>
      <p:sp>
        <p:nvSpPr>
          <p:cNvPr id="15" name="TextBox 14"/>
          <p:cNvSpPr txBox="1"/>
          <p:nvPr/>
        </p:nvSpPr>
        <p:spPr>
          <a:xfrm>
            <a:off x="6278880" y="3200400"/>
            <a:ext cx="538480" cy="276999"/>
          </a:xfrm>
          <a:prstGeom prst="rect">
            <a:avLst/>
          </a:prstGeom>
          <a:noFill/>
        </p:spPr>
        <p:txBody>
          <a:bodyPr wrap="square" rtlCol="0">
            <a:spAutoFit/>
          </a:bodyPr>
          <a:lstStyle/>
          <a:p>
            <a:r>
              <a:rPr lang="en-US" sz="1200" i="1" dirty="0" smtClean="0">
                <a:solidFill>
                  <a:schemeClr val="accent3"/>
                </a:solidFill>
              </a:rPr>
              <a:t>1985</a:t>
            </a:r>
            <a:endParaRPr lang="en-US" sz="1200" i="1" dirty="0">
              <a:solidFill>
                <a:schemeClr val="accent3"/>
              </a:solidFill>
            </a:endParaRPr>
          </a:p>
        </p:txBody>
      </p:sp>
      <p:cxnSp>
        <p:nvCxnSpPr>
          <p:cNvPr id="17" name="Straight Arrow Connector 16"/>
          <p:cNvCxnSpPr/>
          <p:nvPr/>
        </p:nvCxnSpPr>
        <p:spPr bwMode="auto">
          <a:xfrm flipV="1">
            <a:off x="1320800" y="2174240"/>
            <a:ext cx="10160" cy="93472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9" name="Rectangle 18"/>
          <p:cNvSpPr/>
          <p:nvPr/>
        </p:nvSpPr>
        <p:spPr>
          <a:xfrm>
            <a:off x="1012934" y="589895"/>
            <a:ext cx="2911900"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Boundary Waters Treaty of 1909</a:t>
            </a:r>
            <a:endParaRPr lang="en-US" sz="1400" b="1" u="sng" dirty="0">
              <a:ln w="50800"/>
              <a:solidFill>
                <a:srgbClr val="0000FF"/>
              </a:solidFill>
            </a:endParaRPr>
          </a:p>
        </p:txBody>
      </p:sp>
      <p:sp>
        <p:nvSpPr>
          <p:cNvPr id="20" name="TextBox 19"/>
          <p:cNvSpPr txBox="1"/>
          <p:nvPr/>
        </p:nvSpPr>
        <p:spPr>
          <a:xfrm>
            <a:off x="1107440" y="812800"/>
            <a:ext cx="2733040" cy="1384995"/>
          </a:xfrm>
          <a:prstGeom prst="rect">
            <a:avLst/>
          </a:prstGeom>
          <a:noFill/>
        </p:spPr>
        <p:txBody>
          <a:bodyPr wrap="square" rtlCol="0">
            <a:spAutoFit/>
          </a:bodyPr>
          <a:lstStyle/>
          <a:p>
            <a:pPr marL="171450" indent="-171450">
              <a:buFont typeface="Arial"/>
              <a:buChar char="•"/>
            </a:pPr>
            <a:r>
              <a:rPr lang="en-US" sz="1200" dirty="0" smtClean="0"/>
              <a:t>First international agreement on regulation – Establishes IJC</a:t>
            </a:r>
          </a:p>
          <a:p>
            <a:pPr marL="171450" indent="-171450">
              <a:buFont typeface="Arial"/>
              <a:buChar char="•"/>
            </a:pPr>
            <a:r>
              <a:rPr lang="en-US" sz="1200" dirty="0" smtClean="0"/>
              <a:t>Based on model that everyone should have a “Convenient Opportunity to be heard”</a:t>
            </a:r>
          </a:p>
          <a:p>
            <a:pPr marL="171450" indent="-171450">
              <a:buFont typeface="Arial"/>
              <a:buChar char="•"/>
            </a:pPr>
            <a:r>
              <a:rPr lang="en-US" sz="1200" dirty="0" smtClean="0"/>
              <a:t>Has many limitations that will need to be ratified in the future.</a:t>
            </a:r>
            <a:endParaRPr lang="en-US" sz="1200" dirty="0"/>
          </a:p>
        </p:txBody>
      </p:sp>
      <p:cxnSp>
        <p:nvCxnSpPr>
          <p:cNvPr id="22" name="Straight Arrow Connector 21"/>
          <p:cNvCxnSpPr/>
          <p:nvPr/>
        </p:nvCxnSpPr>
        <p:spPr bwMode="auto">
          <a:xfrm flipV="1">
            <a:off x="3698240" y="2550160"/>
            <a:ext cx="101600" cy="57912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5" name="Rectangle 24"/>
          <p:cNvSpPr/>
          <p:nvPr/>
        </p:nvSpPr>
        <p:spPr>
          <a:xfrm>
            <a:off x="3901590" y="945495"/>
            <a:ext cx="1991075"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1955 Convention On </a:t>
            </a:r>
          </a:p>
          <a:p>
            <a:pPr algn="ctr"/>
            <a:r>
              <a:rPr lang="en-US" sz="1400" b="1" u="sng" dirty="0" smtClean="0">
                <a:ln w="50800"/>
                <a:solidFill>
                  <a:srgbClr val="0000FF"/>
                </a:solidFill>
              </a:rPr>
              <a:t>Great lakes Fisheries</a:t>
            </a:r>
            <a:endParaRPr lang="en-US" sz="1400" b="1" u="sng" dirty="0">
              <a:ln w="50800"/>
              <a:solidFill>
                <a:srgbClr val="0000FF"/>
              </a:solidFill>
            </a:endParaRPr>
          </a:p>
        </p:txBody>
      </p:sp>
      <p:sp>
        <p:nvSpPr>
          <p:cNvPr id="31" name="TextBox 30"/>
          <p:cNvSpPr txBox="1"/>
          <p:nvPr/>
        </p:nvSpPr>
        <p:spPr>
          <a:xfrm>
            <a:off x="3606800" y="1391920"/>
            <a:ext cx="2590800" cy="1200329"/>
          </a:xfrm>
          <a:prstGeom prst="rect">
            <a:avLst/>
          </a:prstGeom>
          <a:noFill/>
        </p:spPr>
        <p:txBody>
          <a:bodyPr wrap="square" rtlCol="0">
            <a:spAutoFit/>
          </a:bodyPr>
          <a:lstStyle/>
          <a:p>
            <a:pPr marL="171450" indent="-171450">
              <a:buFont typeface="Arial"/>
              <a:buChar char="•"/>
            </a:pPr>
            <a:r>
              <a:rPr lang="en-US" sz="1200" dirty="0" smtClean="0"/>
              <a:t>The negative effects of industrial fishing begin to show in Great Lakes ecosystems.</a:t>
            </a:r>
          </a:p>
          <a:p>
            <a:pPr marL="171450" indent="-171450">
              <a:buFont typeface="Arial"/>
              <a:buChar char="•"/>
            </a:pPr>
            <a:r>
              <a:rPr lang="en-US" sz="1200" dirty="0" smtClean="0"/>
              <a:t>Creates a government operated Commission for Fishing Management.</a:t>
            </a:r>
          </a:p>
        </p:txBody>
      </p:sp>
      <p:sp>
        <p:nvSpPr>
          <p:cNvPr id="32" name="Rectangle 31"/>
          <p:cNvSpPr/>
          <p:nvPr/>
        </p:nvSpPr>
        <p:spPr>
          <a:xfrm>
            <a:off x="6512998" y="569575"/>
            <a:ext cx="2274982" cy="73866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2005 St</a:t>
            </a:r>
            <a:r>
              <a:rPr lang="en-US" sz="1400" b="1" u="sng" dirty="0">
                <a:ln w="50800"/>
                <a:solidFill>
                  <a:srgbClr val="0000FF"/>
                </a:solidFill>
              </a:rPr>
              <a:t>. Lawrence River </a:t>
            </a:r>
            <a:endParaRPr lang="en-US" sz="1400" b="1" u="sng" dirty="0" smtClean="0">
              <a:ln w="50800"/>
              <a:solidFill>
                <a:srgbClr val="0000FF"/>
              </a:solidFill>
            </a:endParaRPr>
          </a:p>
          <a:p>
            <a:pPr algn="ctr"/>
            <a:r>
              <a:rPr lang="en-US" sz="1400" b="1" u="sng" dirty="0" smtClean="0">
                <a:ln w="50800"/>
                <a:solidFill>
                  <a:srgbClr val="0000FF"/>
                </a:solidFill>
              </a:rPr>
              <a:t>Basin Sustainable </a:t>
            </a:r>
            <a:r>
              <a:rPr lang="en-US" sz="1400" b="1" u="sng" dirty="0">
                <a:ln w="50800"/>
                <a:solidFill>
                  <a:srgbClr val="0000FF"/>
                </a:solidFill>
              </a:rPr>
              <a:t>Water </a:t>
            </a:r>
            <a:endParaRPr lang="en-US" sz="1400" b="1" u="sng" dirty="0" smtClean="0">
              <a:ln w="50800"/>
              <a:solidFill>
                <a:srgbClr val="0000FF"/>
              </a:solidFill>
            </a:endParaRPr>
          </a:p>
          <a:p>
            <a:pPr algn="ctr"/>
            <a:r>
              <a:rPr lang="en-US" sz="1400" b="1" u="sng" dirty="0" smtClean="0">
                <a:ln w="50800"/>
                <a:solidFill>
                  <a:srgbClr val="0000FF"/>
                </a:solidFill>
              </a:rPr>
              <a:t>Resources </a:t>
            </a:r>
            <a:r>
              <a:rPr lang="en-US" sz="1400" b="1" u="sng" dirty="0">
                <a:ln w="50800"/>
                <a:solidFill>
                  <a:srgbClr val="0000FF"/>
                </a:solidFill>
              </a:rPr>
              <a:t>Agreement </a:t>
            </a:r>
          </a:p>
        </p:txBody>
      </p:sp>
      <p:sp>
        <p:nvSpPr>
          <p:cNvPr id="33" name="Rectangle 32"/>
          <p:cNvSpPr/>
          <p:nvPr/>
        </p:nvSpPr>
        <p:spPr>
          <a:xfrm>
            <a:off x="6205538" y="4562455"/>
            <a:ext cx="2938462"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1998 Canadian Export Concerns</a:t>
            </a:r>
            <a:endParaRPr lang="en-US" sz="1400" b="1" u="sng" dirty="0">
              <a:ln w="50800"/>
              <a:solidFill>
                <a:srgbClr val="0000FF"/>
              </a:solidFill>
            </a:endParaRPr>
          </a:p>
        </p:txBody>
      </p:sp>
      <p:sp>
        <p:nvSpPr>
          <p:cNvPr id="34" name="Rectangle 33"/>
          <p:cNvSpPr/>
          <p:nvPr/>
        </p:nvSpPr>
        <p:spPr>
          <a:xfrm>
            <a:off x="3528125" y="4531975"/>
            <a:ext cx="2351926"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1985 Great Lakes Charter</a:t>
            </a:r>
          </a:p>
        </p:txBody>
      </p:sp>
      <p:sp>
        <p:nvSpPr>
          <p:cNvPr id="35" name="TextBox 34"/>
          <p:cNvSpPr txBox="1"/>
          <p:nvPr/>
        </p:nvSpPr>
        <p:spPr>
          <a:xfrm>
            <a:off x="6096000" y="1249680"/>
            <a:ext cx="3048000" cy="1384995"/>
          </a:xfrm>
          <a:prstGeom prst="rect">
            <a:avLst/>
          </a:prstGeom>
          <a:noFill/>
        </p:spPr>
        <p:txBody>
          <a:bodyPr wrap="square" rtlCol="0">
            <a:spAutoFit/>
          </a:bodyPr>
          <a:lstStyle/>
          <a:p>
            <a:pPr marL="171450" indent="-171450">
              <a:buFont typeface="Arial"/>
              <a:buChar char="•"/>
            </a:pPr>
            <a:r>
              <a:rPr lang="en-US" sz="1200" dirty="0" smtClean="0"/>
              <a:t>US adds the word “export” to bans on water diversions in the Water Resources Development Act.</a:t>
            </a:r>
          </a:p>
          <a:p>
            <a:pPr marL="171450" indent="-171450">
              <a:buFont typeface="Arial"/>
              <a:buChar char="•"/>
            </a:pPr>
            <a:r>
              <a:rPr lang="en-US" sz="1200" dirty="0" smtClean="0"/>
              <a:t>IJC further investigates issues of exporting while both Canada and the US agree on a moratorium for exporting water from the Great Lakes.</a:t>
            </a:r>
          </a:p>
        </p:txBody>
      </p:sp>
      <p:cxnSp>
        <p:nvCxnSpPr>
          <p:cNvPr id="36" name="Straight Arrow Connector 35"/>
          <p:cNvCxnSpPr/>
          <p:nvPr/>
        </p:nvCxnSpPr>
        <p:spPr bwMode="auto">
          <a:xfrm flipH="1" flipV="1">
            <a:off x="7945120" y="2712720"/>
            <a:ext cx="20320" cy="45720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8" name="TextBox 37"/>
          <p:cNvSpPr txBox="1"/>
          <p:nvPr/>
        </p:nvSpPr>
        <p:spPr>
          <a:xfrm>
            <a:off x="6410960" y="4795520"/>
            <a:ext cx="2590800" cy="1569660"/>
          </a:xfrm>
          <a:prstGeom prst="rect">
            <a:avLst/>
          </a:prstGeom>
          <a:noFill/>
        </p:spPr>
        <p:txBody>
          <a:bodyPr wrap="square" rtlCol="0">
            <a:spAutoFit/>
          </a:bodyPr>
          <a:lstStyle/>
          <a:p>
            <a:pPr marL="171450" indent="-171450">
              <a:buFont typeface="Arial"/>
              <a:buChar char="•"/>
            </a:pPr>
            <a:r>
              <a:rPr lang="en-US" sz="1200" dirty="0" smtClean="0"/>
              <a:t>Premiere of Canada gives license to private firm allowing them to export 150 million gallons per year – shipped by tanker to Asia for bottling.</a:t>
            </a:r>
          </a:p>
          <a:p>
            <a:pPr marL="171450" indent="-171450">
              <a:buFont typeface="Arial"/>
              <a:buChar char="•"/>
            </a:pPr>
            <a:r>
              <a:rPr lang="en-US" sz="1200" dirty="0" smtClean="0"/>
              <a:t>Creates a government operated Commission for Fishing Management.</a:t>
            </a:r>
          </a:p>
        </p:txBody>
      </p:sp>
      <p:sp>
        <p:nvSpPr>
          <p:cNvPr id="39" name="TextBox 38"/>
          <p:cNvSpPr txBox="1"/>
          <p:nvPr/>
        </p:nvSpPr>
        <p:spPr>
          <a:xfrm>
            <a:off x="3423920" y="4805680"/>
            <a:ext cx="2783840" cy="1938992"/>
          </a:xfrm>
          <a:prstGeom prst="rect">
            <a:avLst/>
          </a:prstGeom>
          <a:noFill/>
        </p:spPr>
        <p:txBody>
          <a:bodyPr wrap="square" rtlCol="0">
            <a:spAutoFit/>
          </a:bodyPr>
          <a:lstStyle/>
          <a:p>
            <a:pPr marL="171450" indent="-171450">
              <a:buFont typeface="Arial"/>
              <a:buChar char="•"/>
            </a:pPr>
            <a:r>
              <a:rPr lang="en-US" sz="1200" dirty="0" smtClean="0"/>
              <a:t>Introduces new </a:t>
            </a:r>
            <a:r>
              <a:rPr lang="en-US" sz="1200" dirty="0"/>
              <a:t>mechanisms for co-</a:t>
            </a:r>
            <a:r>
              <a:rPr lang="en-US" sz="1200" dirty="0" smtClean="0"/>
              <a:t>managing – </a:t>
            </a:r>
            <a:r>
              <a:rPr lang="en-US" sz="1200" dirty="0"/>
              <a:t>step towards an integrated </a:t>
            </a:r>
            <a:r>
              <a:rPr lang="en-US" sz="1200" dirty="0" smtClean="0"/>
              <a:t>watershed.</a:t>
            </a:r>
          </a:p>
          <a:p>
            <a:pPr marL="171450" indent="-171450">
              <a:buFont typeface="Arial"/>
              <a:buChar char="•"/>
            </a:pPr>
            <a:r>
              <a:rPr lang="en-US" sz="1200" dirty="0"/>
              <a:t>G</a:t>
            </a:r>
            <a:r>
              <a:rPr lang="en-US" sz="1200" dirty="0" smtClean="0"/>
              <a:t>oal </a:t>
            </a:r>
            <a:r>
              <a:rPr lang="en-US" sz="1200" dirty="0"/>
              <a:t>is “to provide a secure foundation for future investment and development within the region” </a:t>
            </a:r>
            <a:r>
              <a:rPr lang="en-US" sz="1200" dirty="0" smtClean="0"/>
              <a:t>– concerning for Environmentalists.</a:t>
            </a:r>
          </a:p>
          <a:p>
            <a:pPr marL="171450" indent="-171450">
              <a:buFont typeface="Arial"/>
              <a:buChar char="•"/>
            </a:pPr>
            <a:r>
              <a:rPr lang="en-US" sz="1200" dirty="0" smtClean="0"/>
              <a:t>Later Gives rise to the Water Resources Development Act.</a:t>
            </a:r>
          </a:p>
          <a:p>
            <a:pPr marL="171450" indent="-171450">
              <a:buFont typeface="Arial"/>
              <a:buChar char="•"/>
            </a:pPr>
            <a:endParaRPr lang="en-US" sz="1200" dirty="0" smtClean="0"/>
          </a:p>
        </p:txBody>
      </p:sp>
      <p:sp>
        <p:nvSpPr>
          <p:cNvPr id="40" name="Rectangle 39"/>
          <p:cNvSpPr/>
          <p:nvPr/>
        </p:nvSpPr>
        <p:spPr>
          <a:xfrm>
            <a:off x="1252692" y="4542135"/>
            <a:ext cx="2005677"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u="sng" dirty="0" smtClean="0">
                <a:ln w="50800"/>
                <a:solidFill>
                  <a:srgbClr val="0000FF"/>
                </a:solidFill>
              </a:rPr>
              <a:t>1977 Clean Water Act</a:t>
            </a:r>
          </a:p>
        </p:txBody>
      </p:sp>
      <p:sp>
        <p:nvSpPr>
          <p:cNvPr id="43" name="TextBox 42"/>
          <p:cNvSpPr txBox="1"/>
          <p:nvPr/>
        </p:nvSpPr>
        <p:spPr>
          <a:xfrm>
            <a:off x="975360" y="4785360"/>
            <a:ext cx="2519680" cy="1569660"/>
          </a:xfrm>
          <a:prstGeom prst="rect">
            <a:avLst/>
          </a:prstGeom>
          <a:noFill/>
        </p:spPr>
        <p:txBody>
          <a:bodyPr wrap="square" rtlCol="0">
            <a:spAutoFit/>
          </a:bodyPr>
          <a:lstStyle/>
          <a:p>
            <a:pPr marL="171450" indent="-171450">
              <a:buFont typeface="Arial"/>
              <a:buChar char="•"/>
            </a:pPr>
            <a:r>
              <a:rPr lang="en-US" sz="1200" dirty="0" smtClean="0"/>
              <a:t>Mercury contamination in commercial fisheries and eutrophication of lake ecosystems concerns environmentalists.</a:t>
            </a:r>
          </a:p>
          <a:p>
            <a:pPr marL="171450" indent="-171450">
              <a:buFont typeface="Arial"/>
              <a:buChar char="•"/>
            </a:pPr>
            <a:r>
              <a:rPr lang="en-US" sz="1200" dirty="0" smtClean="0"/>
              <a:t>Clean Water Act established to prevent phosphorous dumping in the Great Lakes watershed.</a:t>
            </a:r>
          </a:p>
        </p:txBody>
      </p:sp>
      <p:cxnSp>
        <p:nvCxnSpPr>
          <p:cNvPr id="44" name="Straight Arrow Connector 43"/>
          <p:cNvCxnSpPr/>
          <p:nvPr/>
        </p:nvCxnSpPr>
        <p:spPr bwMode="auto">
          <a:xfrm flipH="1">
            <a:off x="2377440" y="3525520"/>
            <a:ext cx="3596640" cy="97536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6" name="Straight Arrow Connector 45"/>
          <p:cNvCxnSpPr>
            <a:endCxn id="34" idx="0"/>
          </p:cNvCxnSpPr>
          <p:nvPr/>
        </p:nvCxnSpPr>
        <p:spPr bwMode="auto">
          <a:xfrm flipH="1">
            <a:off x="4704088" y="3576320"/>
            <a:ext cx="1879592" cy="955655"/>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7630160" y="3566160"/>
            <a:ext cx="30480" cy="91440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884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283200" y="3921760"/>
            <a:ext cx="3759200" cy="2834640"/>
          </a:xfrm>
          <a:prstGeom prst="roundRect">
            <a:avLst/>
          </a:prstGeom>
          <a:solidFill>
            <a:schemeClr val="bg2">
              <a:alpha val="5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457200" rtl="0" eaLnBrk="1" fontAlgn="base" latinLnBrk="0" hangingPunct="1">
              <a:lnSpc>
                <a:spcPct val="100000"/>
              </a:lnSpc>
              <a:spcBef>
                <a:spcPct val="0"/>
              </a:spcBef>
              <a:spcAft>
                <a:spcPct val="0"/>
              </a:spcAft>
              <a:buClr>
                <a:srgbClr val="000000"/>
              </a:buClr>
              <a:buSzPct val="100000"/>
              <a:buFont typeface="Arial"/>
              <a:buChar char="•"/>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13" name="Rounded Rectangle 12"/>
          <p:cNvSpPr/>
          <p:nvPr/>
        </p:nvSpPr>
        <p:spPr bwMode="auto">
          <a:xfrm>
            <a:off x="5283200" y="579120"/>
            <a:ext cx="3759200" cy="2834640"/>
          </a:xfrm>
          <a:prstGeom prst="roundRect">
            <a:avLst/>
          </a:prstGeom>
          <a:solidFill>
            <a:schemeClr val="bg2">
              <a:alpha val="5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457200" rtl="0" eaLnBrk="1" fontAlgn="base" latinLnBrk="0" hangingPunct="1">
              <a:lnSpc>
                <a:spcPct val="100000"/>
              </a:lnSpc>
              <a:spcBef>
                <a:spcPct val="0"/>
              </a:spcBef>
              <a:spcAft>
                <a:spcPct val="0"/>
              </a:spcAft>
              <a:buClr>
                <a:srgbClr val="000000"/>
              </a:buClr>
              <a:buSzPct val="100000"/>
              <a:buFont typeface="Arial"/>
              <a:buChar char="•"/>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14" name="Rounded Rectangle 13"/>
          <p:cNvSpPr/>
          <p:nvPr/>
        </p:nvSpPr>
        <p:spPr bwMode="auto">
          <a:xfrm>
            <a:off x="1016000" y="579120"/>
            <a:ext cx="3759200" cy="2834640"/>
          </a:xfrm>
          <a:prstGeom prst="roundRect">
            <a:avLst/>
          </a:prstGeom>
          <a:solidFill>
            <a:schemeClr val="bg2">
              <a:alpha val="5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11" name="Rounded Rectangle 10"/>
          <p:cNvSpPr/>
          <p:nvPr/>
        </p:nvSpPr>
        <p:spPr bwMode="auto">
          <a:xfrm>
            <a:off x="1016000" y="3921760"/>
            <a:ext cx="3759200" cy="2834640"/>
          </a:xfrm>
          <a:prstGeom prst="roundRect">
            <a:avLst/>
          </a:prstGeom>
          <a:solidFill>
            <a:schemeClr val="bg2">
              <a:alpha val="5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2" name="Title 1"/>
          <p:cNvSpPr>
            <a:spLocks noGrp="1"/>
          </p:cNvSpPr>
          <p:nvPr>
            <p:ph type="title"/>
          </p:nvPr>
        </p:nvSpPr>
        <p:spPr/>
        <p:txBody>
          <a:bodyPr/>
          <a:lstStyle/>
          <a:p>
            <a:r>
              <a:rPr lang="en-US" dirty="0" smtClean="0"/>
              <a:t>Shortcomings of Current System</a:t>
            </a:r>
            <a:endParaRPr lang="en-US" dirty="0"/>
          </a:p>
        </p:txBody>
      </p:sp>
      <p:graphicFrame>
        <p:nvGraphicFramePr>
          <p:cNvPr id="7" name="Diagram 6"/>
          <p:cNvGraphicFramePr/>
          <p:nvPr>
            <p:extLst>
              <p:ext uri="{D42A27DB-BD31-4B8C-83A1-F6EECF244321}">
                <p14:modId xmlns:p14="http://schemas.microsoft.com/office/powerpoint/2010/main" val="1898296838"/>
              </p:ext>
            </p:extLst>
          </p:nvPr>
        </p:nvGraphicFramePr>
        <p:xfrm>
          <a:off x="1971040" y="16306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198880" y="772160"/>
            <a:ext cx="3383280" cy="1169551"/>
          </a:xfrm>
          <a:prstGeom prst="rect">
            <a:avLst/>
          </a:prstGeom>
          <a:noFill/>
        </p:spPr>
        <p:txBody>
          <a:bodyPr wrap="square" rtlCol="0">
            <a:spAutoFit/>
          </a:bodyPr>
          <a:lstStyle/>
          <a:p>
            <a:pPr marL="285750" indent="-285750">
              <a:buFont typeface="Arial"/>
              <a:buChar char="•"/>
            </a:pPr>
            <a:r>
              <a:rPr lang="en-US" sz="1400" dirty="0" smtClean="0"/>
              <a:t>Stated goals of the Charter obviously favor economic interests.</a:t>
            </a:r>
          </a:p>
          <a:p>
            <a:pPr marL="285750" indent="-285750">
              <a:buFont typeface="Arial"/>
              <a:buChar char="•"/>
            </a:pPr>
            <a:endParaRPr lang="en-US" sz="1400" dirty="0"/>
          </a:p>
          <a:p>
            <a:pPr marL="285750" indent="-285750">
              <a:buFont typeface="Arial"/>
              <a:buChar char="•"/>
            </a:pPr>
            <a:r>
              <a:rPr lang="en-US" sz="1400" dirty="0" smtClean="0"/>
              <a:t>Most jurisdictions are concerned only with growth – not preservation.</a:t>
            </a:r>
          </a:p>
        </p:txBody>
      </p:sp>
      <p:sp>
        <p:nvSpPr>
          <p:cNvPr id="16" name="TextBox 15"/>
          <p:cNvSpPr txBox="1"/>
          <p:nvPr/>
        </p:nvSpPr>
        <p:spPr>
          <a:xfrm>
            <a:off x="1198880" y="2072640"/>
            <a:ext cx="1910080" cy="954107"/>
          </a:xfrm>
          <a:prstGeom prst="rect">
            <a:avLst/>
          </a:prstGeom>
          <a:noFill/>
        </p:spPr>
        <p:txBody>
          <a:bodyPr wrap="square" rtlCol="0">
            <a:spAutoFit/>
          </a:bodyPr>
          <a:lstStyle/>
          <a:p>
            <a:pPr marL="285750" indent="-285750">
              <a:buFont typeface="Arial"/>
              <a:buChar char="•"/>
            </a:pPr>
            <a:r>
              <a:rPr lang="en-US" sz="1400" dirty="0" smtClean="0"/>
              <a:t>Environmentalists want to frame ecosystem as primary concern.</a:t>
            </a:r>
            <a:endParaRPr lang="en-US" sz="1400" dirty="0"/>
          </a:p>
        </p:txBody>
      </p:sp>
      <p:sp>
        <p:nvSpPr>
          <p:cNvPr id="17" name="TextBox 16"/>
          <p:cNvSpPr txBox="1"/>
          <p:nvPr/>
        </p:nvSpPr>
        <p:spPr>
          <a:xfrm>
            <a:off x="5455920" y="741680"/>
            <a:ext cx="3362960" cy="2246769"/>
          </a:xfrm>
          <a:prstGeom prst="rect">
            <a:avLst/>
          </a:prstGeom>
          <a:noFill/>
        </p:spPr>
        <p:txBody>
          <a:bodyPr wrap="square" rtlCol="0">
            <a:spAutoFit/>
          </a:bodyPr>
          <a:lstStyle/>
          <a:p>
            <a:pPr marL="285750" indent="-285750">
              <a:buFont typeface="Arial"/>
              <a:buChar char="•"/>
            </a:pPr>
            <a:r>
              <a:rPr lang="en-US" sz="1400" dirty="0" smtClean="0"/>
              <a:t>Definition of Public Trust has undergone radical transformation since it was first introduced.</a:t>
            </a:r>
          </a:p>
          <a:p>
            <a:pPr marL="285750" indent="-285750">
              <a:buFont typeface="Arial"/>
              <a:buChar char="•"/>
            </a:pPr>
            <a:endParaRPr lang="en-US" sz="1400" dirty="0"/>
          </a:p>
          <a:p>
            <a:pPr marL="285750" indent="-285750">
              <a:buFont typeface="Arial"/>
              <a:buChar char="•"/>
            </a:pPr>
            <a:r>
              <a:rPr lang="en-US" sz="1400" dirty="0" smtClean="0"/>
              <a:t>Concepts of Public Trust aren’t 	universally embraced or practiced.</a:t>
            </a:r>
          </a:p>
          <a:p>
            <a:pPr marL="285750" indent="-285750">
              <a:buFont typeface="Arial"/>
              <a:buChar char="•"/>
            </a:pPr>
            <a:endParaRPr lang="en-US" sz="1400" dirty="0" smtClean="0"/>
          </a:p>
          <a:p>
            <a:pPr marL="1428750" lvl="2">
              <a:buFont typeface="Arial"/>
              <a:buChar char="•"/>
            </a:pPr>
            <a:r>
              <a:rPr lang="en-US" sz="1400" dirty="0" smtClean="0"/>
              <a:t>Corporations are given too much authority and power.</a:t>
            </a:r>
            <a:endParaRPr lang="en-US" sz="1400" dirty="0"/>
          </a:p>
        </p:txBody>
      </p:sp>
      <p:sp>
        <p:nvSpPr>
          <p:cNvPr id="19" name="TextBox 18"/>
          <p:cNvSpPr txBox="1"/>
          <p:nvPr/>
        </p:nvSpPr>
        <p:spPr>
          <a:xfrm>
            <a:off x="6837680" y="4155440"/>
            <a:ext cx="2306320" cy="1169551"/>
          </a:xfrm>
          <a:prstGeom prst="rect">
            <a:avLst/>
          </a:prstGeom>
          <a:noFill/>
        </p:spPr>
        <p:txBody>
          <a:bodyPr wrap="square" rtlCol="0">
            <a:spAutoFit/>
          </a:bodyPr>
          <a:lstStyle/>
          <a:p>
            <a:pPr marL="342900" indent="-285750">
              <a:buFont typeface="Arial"/>
              <a:buChar char="•"/>
            </a:pPr>
            <a:r>
              <a:rPr lang="en-US" sz="1400" dirty="0" smtClean="0"/>
              <a:t>Bureaucratic loopholes allow for corporations to bypass trading regulations. </a:t>
            </a:r>
            <a:endParaRPr lang="en-US" sz="1400" dirty="0"/>
          </a:p>
        </p:txBody>
      </p:sp>
      <p:sp>
        <p:nvSpPr>
          <p:cNvPr id="20" name="TextBox 19"/>
          <p:cNvSpPr txBox="1"/>
          <p:nvPr/>
        </p:nvSpPr>
        <p:spPr>
          <a:xfrm>
            <a:off x="5567680" y="5547360"/>
            <a:ext cx="3190240" cy="954107"/>
          </a:xfrm>
          <a:prstGeom prst="rect">
            <a:avLst/>
          </a:prstGeom>
          <a:noFill/>
        </p:spPr>
        <p:txBody>
          <a:bodyPr wrap="square" rtlCol="0">
            <a:spAutoFit/>
          </a:bodyPr>
          <a:lstStyle/>
          <a:p>
            <a:pPr marL="285750" indent="-285750">
              <a:buFont typeface="Arial"/>
              <a:buChar char="•"/>
            </a:pPr>
            <a:r>
              <a:rPr lang="en-US" sz="1400" dirty="0" smtClean="0"/>
              <a:t>NAFTA’s “investor state provision” protects foreign companies from changing laws or regulations – firms can take legal action.</a:t>
            </a:r>
            <a:endParaRPr lang="en-US" sz="1400" dirty="0"/>
          </a:p>
        </p:txBody>
      </p:sp>
      <p:sp>
        <p:nvSpPr>
          <p:cNvPr id="21" name="TextBox 20"/>
          <p:cNvSpPr txBox="1"/>
          <p:nvPr/>
        </p:nvSpPr>
        <p:spPr>
          <a:xfrm>
            <a:off x="1137920" y="4074160"/>
            <a:ext cx="2092960" cy="954107"/>
          </a:xfrm>
          <a:prstGeom prst="rect">
            <a:avLst/>
          </a:prstGeom>
          <a:noFill/>
        </p:spPr>
        <p:txBody>
          <a:bodyPr wrap="square" rtlCol="0">
            <a:spAutoFit/>
          </a:bodyPr>
          <a:lstStyle/>
          <a:p>
            <a:pPr marL="285750" indent="-285750">
              <a:buFont typeface="Arial"/>
              <a:buChar char="•"/>
            </a:pPr>
            <a:r>
              <a:rPr lang="en-US" sz="1400" dirty="0" smtClean="0"/>
              <a:t>Designed to protect against diversion in Great Lakes region.</a:t>
            </a:r>
          </a:p>
          <a:p>
            <a:r>
              <a:rPr lang="en-US" sz="1400" dirty="0"/>
              <a:t>	</a:t>
            </a:r>
          </a:p>
        </p:txBody>
      </p:sp>
      <p:sp>
        <p:nvSpPr>
          <p:cNvPr id="22" name="TextBox 21"/>
          <p:cNvSpPr txBox="1"/>
          <p:nvPr/>
        </p:nvSpPr>
        <p:spPr>
          <a:xfrm>
            <a:off x="1137920" y="4886960"/>
            <a:ext cx="2783840" cy="738664"/>
          </a:xfrm>
          <a:prstGeom prst="rect">
            <a:avLst/>
          </a:prstGeom>
          <a:noFill/>
        </p:spPr>
        <p:txBody>
          <a:bodyPr wrap="square" rtlCol="0">
            <a:spAutoFit/>
          </a:bodyPr>
          <a:lstStyle/>
          <a:p>
            <a:pPr marL="285750" indent="-285750">
              <a:buFont typeface="Arial"/>
              <a:buChar char="•"/>
            </a:pPr>
            <a:r>
              <a:rPr lang="en-US" sz="1400" dirty="0" smtClean="0"/>
              <a:t>Has unforeseen loopholes that allow for companies to pump large amounts of water</a:t>
            </a:r>
            <a:endParaRPr lang="en-US" sz="1400" dirty="0"/>
          </a:p>
        </p:txBody>
      </p:sp>
      <p:sp>
        <p:nvSpPr>
          <p:cNvPr id="23" name="TextBox 22"/>
          <p:cNvSpPr txBox="1"/>
          <p:nvPr/>
        </p:nvSpPr>
        <p:spPr>
          <a:xfrm>
            <a:off x="1137920" y="5679440"/>
            <a:ext cx="3342640" cy="738664"/>
          </a:xfrm>
          <a:prstGeom prst="rect">
            <a:avLst/>
          </a:prstGeom>
          <a:noFill/>
        </p:spPr>
        <p:txBody>
          <a:bodyPr wrap="square" rtlCol="0">
            <a:spAutoFit/>
          </a:bodyPr>
          <a:lstStyle/>
          <a:p>
            <a:pPr marL="285750" indent="-285750">
              <a:buFont typeface="Arial"/>
              <a:buChar char="•"/>
            </a:pPr>
            <a:r>
              <a:rPr lang="en-US" sz="1400" dirty="0" smtClean="0"/>
              <a:t>Water can be extracted as long as it is described as a “product” and not an “export”.</a:t>
            </a:r>
            <a:endParaRPr lang="en-US" sz="1400" dirty="0"/>
          </a:p>
        </p:txBody>
      </p:sp>
    </p:spTree>
    <p:extLst>
      <p:ext uri="{BB962C8B-B14F-4D97-AF65-F5344CB8AC3E}">
        <p14:creationId xmlns:p14="http://schemas.microsoft.com/office/powerpoint/2010/main" val="310698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Recommendations/Moving Forward</a:t>
            </a:r>
            <a:endParaRPr lang="en-US" dirty="0"/>
          </a:p>
        </p:txBody>
      </p:sp>
      <p:graphicFrame>
        <p:nvGraphicFramePr>
          <p:cNvPr id="7" name="Diagram 6"/>
          <p:cNvGraphicFramePr/>
          <p:nvPr>
            <p:extLst>
              <p:ext uri="{D42A27DB-BD31-4B8C-83A1-F6EECF244321}">
                <p14:modId xmlns:p14="http://schemas.microsoft.com/office/powerpoint/2010/main" val="1720882508"/>
              </p:ext>
            </p:extLst>
          </p:nvPr>
        </p:nvGraphicFramePr>
        <p:xfrm>
          <a:off x="1016000" y="523240"/>
          <a:ext cx="7985760" cy="6314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49680" y="2794000"/>
            <a:ext cx="2092960" cy="2523768"/>
          </a:xfrm>
          <a:prstGeom prst="rect">
            <a:avLst/>
          </a:prstGeom>
          <a:noFill/>
        </p:spPr>
        <p:txBody>
          <a:bodyPr wrap="square" rtlCol="0">
            <a:spAutoFit/>
          </a:bodyPr>
          <a:lstStyle/>
          <a:p>
            <a:r>
              <a:rPr lang="en-US" dirty="0" smtClean="0"/>
              <a:t>-</a:t>
            </a:r>
            <a:r>
              <a:rPr lang="en-US" sz="1400" dirty="0" smtClean="0"/>
              <a:t>Establish joint preservation and conservation efforts.</a:t>
            </a:r>
          </a:p>
          <a:p>
            <a:endParaRPr lang="en-US" sz="1400" dirty="0" smtClean="0"/>
          </a:p>
          <a:p>
            <a:r>
              <a:rPr lang="en-US" sz="1400" dirty="0" smtClean="0"/>
              <a:t>-Create an effective network of </a:t>
            </a:r>
            <a:r>
              <a:rPr lang="en-US" sz="1400" i="1" dirty="0" smtClean="0"/>
              <a:t>public</a:t>
            </a:r>
            <a:r>
              <a:rPr lang="en-US" sz="1400" dirty="0" smtClean="0"/>
              <a:t> collaboration.</a:t>
            </a:r>
            <a:endParaRPr lang="en-US" sz="1400" dirty="0"/>
          </a:p>
          <a:p>
            <a:endParaRPr lang="en-US" sz="1400" dirty="0" smtClean="0"/>
          </a:p>
          <a:p>
            <a:r>
              <a:rPr lang="en-US" sz="1400" dirty="0" smtClean="0"/>
              <a:t>-Carefully manage current structures while allowing growth for new.</a:t>
            </a:r>
          </a:p>
        </p:txBody>
      </p:sp>
      <p:sp>
        <p:nvSpPr>
          <p:cNvPr id="10" name="TextBox 9"/>
          <p:cNvSpPr txBox="1"/>
          <p:nvPr/>
        </p:nvSpPr>
        <p:spPr>
          <a:xfrm>
            <a:off x="3779520" y="2479040"/>
            <a:ext cx="2225040" cy="2739212"/>
          </a:xfrm>
          <a:prstGeom prst="rect">
            <a:avLst/>
          </a:prstGeom>
          <a:noFill/>
        </p:spPr>
        <p:txBody>
          <a:bodyPr wrap="square" rtlCol="0">
            <a:spAutoFit/>
          </a:bodyPr>
          <a:lstStyle/>
          <a:p>
            <a:r>
              <a:rPr lang="en-US" dirty="0" smtClean="0"/>
              <a:t>-</a:t>
            </a:r>
            <a:r>
              <a:rPr lang="en-US" sz="1400" dirty="0" smtClean="0"/>
              <a:t>Foster the commons notion – water belongs to the people.</a:t>
            </a:r>
          </a:p>
          <a:p>
            <a:endParaRPr lang="en-US" sz="1400" dirty="0" smtClean="0"/>
          </a:p>
          <a:p>
            <a:r>
              <a:rPr lang="en-US" sz="1400" dirty="0" smtClean="0"/>
              <a:t>-Allow for a hierarchy of power where human needs take precedence.</a:t>
            </a:r>
            <a:endParaRPr lang="en-US" sz="1400" dirty="0"/>
          </a:p>
          <a:p>
            <a:endParaRPr lang="en-US" sz="1400" dirty="0" smtClean="0"/>
          </a:p>
          <a:p>
            <a:r>
              <a:rPr lang="en-US" sz="1400" dirty="0" smtClean="0"/>
              <a:t>-Integrate systems and structures to meet needs while compromising interests.</a:t>
            </a:r>
          </a:p>
        </p:txBody>
      </p:sp>
      <p:sp>
        <p:nvSpPr>
          <p:cNvPr id="11" name="TextBox 10"/>
          <p:cNvSpPr txBox="1"/>
          <p:nvPr/>
        </p:nvSpPr>
        <p:spPr>
          <a:xfrm>
            <a:off x="6319520" y="1584960"/>
            <a:ext cx="2245360" cy="2739212"/>
          </a:xfrm>
          <a:prstGeom prst="rect">
            <a:avLst/>
          </a:prstGeom>
          <a:noFill/>
        </p:spPr>
        <p:txBody>
          <a:bodyPr wrap="square" rtlCol="0">
            <a:spAutoFit/>
          </a:bodyPr>
          <a:lstStyle/>
          <a:p>
            <a:r>
              <a:rPr lang="en-US" dirty="0" smtClean="0"/>
              <a:t>-</a:t>
            </a:r>
            <a:r>
              <a:rPr lang="en-US" sz="1400" dirty="0" smtClean="0"/>
              <a:t>Re-establish consensus on definition of key terms.</a:t>
            </a:r>
          </a:p>
          <a:p>
            <a:endParaRPr lang="en-US" sz="1400" dirty="0" smtClean="0"/>
          </a:p>
          <a:p>
            <a:r>
              <a:rPr lang="en-US" sz="1400" dirty="0" smtClean="0"/>
              <a:t>-Ensure complete understanding and practice of laws and standards.</a:t>
            </a:r>
            <a:endParaRPr lang="en-US" sz="1400" dirty="0"/>
          </a:p>
          <a:p>
            <a:endParaRPr lang="en-US" sz="1400" dirty="0" smtClean="0"/>
          </a:p>
          <a:p>
            <a:r>
              <a:rPr lang="en-US" sz="1400" dirty="0" smtClean="0"/>
              <a:t>-Create uniform regulations between all states and all levels of government.</a:t>
            </a:r>
          </a:p>
        </p:txBody>
      </p:sp>
    </p:spTree>
    <p:extLst>
      <p:ext uri="{BB962C8B-B14F-4D97-AF65-F5344CB8AC3E}">
        <p14:creationId xmlns:p14="http://schemas.microsoft.com/office/powerpoint/2010/main" val="271724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II</a:t>
            </a:r>
            <a:endParaRPr lang="en-US" dirty="0"/>
          </a:p>
        </p:txBody>
      </p:sp>
      <p:sp>
        <p:nvSpPr>
          <p:cNvPr id="3" name="Rectangle 2"/>
          <p:cNvSpPr/>
          <p:nvPr/>
        </p:nvSpPr>
        <p:spPr>
          <a:xfrm>
            <a:off x="1209040" y="782320"/>
            <a:ext cx="7508240" cy="2409891"/>
          </a:xfrm>
          <a:prstGeom prst="rect">
            <a:avLst/>
          </a:prstGeom>
        </p:spPr>
        <p:txBody>
          <a:bodyPr wrap="square">
            <a:spAutoFit/>
          </a:bodyPr>
          <a:lstStyle/>
          <a:p>
            <a:pPr>
              <a:lnSpc>
                <a:spcPct val="120000"/>
              </a:lnSpc>
            </a:pPr>
            <a:r>
              <a:rPr lang="en-US" dirty="0">
                <a:solidFill>
                  <a:srgbClr val="000000"/>
                </a:solidFill>
                <a:latin typeface="arial"/>
              </a:rPr>
              <a:t>A body of water this size has significant economic possibilities, serious political and geographical obstacles, and legions of ecological consequences. With all of this in mind, it is safe to say that regulating the lakes and how they are used is an extremely difficult task. Affairs have been moving smoothly for the most part, but now a public outcry has emerged calling for a new </a:t>
            </a:r>
            <a:r>
              <a:rPr lang="en-US" dirty="0" smtClean="0">
                <a:solidFill>
                  <a:srgbClr val="000000"/>
                </a:solidFill>
                <a:latin typeface="arial"/>
              </a:rPr>
              <a:t>narrative (read understanding) </a:t>
            </a:r>
            <a:r>
              <a:rPr lang="en-US" dirty="0">
                <a:solidFill>
                  <a:srgbClr val="000000"/>
                </a:solidFill>
                <a:latin typeface="arial"/>
              </a:rPr>
              <a:t>surrounding the lakes and all they offer</a:t>
            </a:r>
            <a:r>
              <a:rPr lang="en-US" dirty="0" smtClean="0">
                <a:solidFill>
                  <a:srgbClr val="000000"/>
                </a:solidFill>
                <a:latin typeface="arial"/>
              </a:rPr>
              <a:t>…</a:t>
            </a:r>
            <a:endParaRPr lang="en-US" dirty="0">
              <a:solidFill>
                <a:srgbClr val="000000"/>
              </a:solidFill>
              <a:latin typeface="arial"/>
            </a:endParaRPr>
          </a:p>
        </p:txBody>
      </p:sp>
      <p:pic>
        <p:nvPicPr>
          <p:cNvPr id="4" name="Picture 3"/>
          <p:cNvPicPr>
            <a:picLocks noChangeAspect="1"/>
          </p:cNvPicPr>
          <p:nvPr/>
        </p:nvPicPr>
        <p:blipFill>
          <a:blip r:embed="rId2"/>
          <a:stretch>
            <a:fillRect/>
          </a:stretch>
        </p:blipFill>
        <p:spPr>
          <a:xfrm>
            <a:off x="2885440" y="3329960"/>
            <a:ext cx="4157980" cy="3223240"/>
          </a:xfrm>
          <a:prstGeom prst="rect">
            <a:avLst/>
          </a:prstGeom>
        </p:spPr>
      </p:pic>
    </p:spTree>
    <p:extLst>
      <p:ext uri="{BB962C8B-B14F-4D97-AF65-F5344CB8AC3E}">
        <p14:creationId xmlns:p14="http://schemas.microsoft.com/office/powerpoint/2010/main" val="239032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III</a:t>
            </a:r>
            <a:endParaRPr lang="en-US" dirty="0"/>
          </a:p>
        </p:txBody>
      </p:sp>
      <p:sp>
        <p:nvSpPr>
          <p:cNvPr id="3" name="Rectangle 2"/>
          <p:cNvSpPr/>
          <p:nvPr/>
        </p:nvSpPr>
        <p:spPr>
          <a:xfrm>
            <a:off x="1056640" y="609600"/>
            <a:ext cx="8006080" cy="3074689"/>
          </a:xfrm>
          <a:prstGeom prst="rect">
            <a:avLst/>
          </a:prstGeom>
        </p:spPr>
        <p:txBody>
          <a:bodyPr wrap="square">
            <a:spAutoFit/>
          </a:bodyPr>
          <a:lstStyle/>
          <a:p>
            <a:pPr>
              <a:lnSpc>
                <a:spcPct val="120000"/>
              </a:lnSpc>
            </a:pPr>
            <a:r>
              <a:rPr lang="en-US" dirty="0">
                <a:solidFill>
                  <a:srgbClr val="000000"/>
                </a:solidFill>
                <a:latin typeface="arial"/>
              </a:rPr>
              <a:t>The outcry calls to establish a legal and political framework that would establish the Great Lakes Basin as a commons that is shared by the people, as well as deem it a protected bioregion. This outcry is a response to many various factors within the conflict, but it is clear that there are two primary parties who have emerged from the debate; those who are calling for change, and those who wish to keep things the way they are. As you will soon see, these various groups have very different reasons for holding the positions they do. But one thing is for certain: contention around this topic is extremely </a:t>
            </a:r>
            <a:r>
              <a:rPr lang="en-US" dirty="0" smtClean="0">
                <a:solidFill>
                  <a:srgbClr val="000000"/>
                </a:solidFill>
                <a:latin typeface="arial"/>
              </a:rPr>
              <a:t>thick.</a:t>
            </a:r>
            <a:endParaRPr lang="en-US" dirty="0"/>
          </a:p>
        </p:txBody>
      </p:sp>
      <p:pic>
        <p:nvPicPr>
          <p:cNvPr id="4" name="Picture 3"/>
          <p:cNvPicPr>
            <a:picLocks noChangeAspect="1"/>
          </p:cNvPicPr>
          <p:nvPr/>
        </p:nvPicPr>
        <p:blipFill>
          <a:blip r:embed="rId2">
            <a:alphaModFix/>
          </a:blip>
          <a:stretch>
            <a:fillRect/>
          </a:stretch>
        </p:blipFill>
        <p:spPr>
          <a:xfrm>
            <a:off x="3850640" y="3550344"/>
            <a:ext cx="4409440" cy="2946976"/>
          </a:xfrm>
          <a:prstGeom prst="rect">
            <a:avLst/>
          </a:prstGeom>
          <a:ln>
            <a:noFill/>
          </a:ln>
          <a:effectLst>
            <a:softEdge rad="112500"/>
          </a:effectLst>
        </p:spPr>
      </p:pic>
      <p:sp>
        <p:nvSpPr>
          <p:cNvPr id="5" name="TextBox 4"/>
          <p:cNvSpPr txBox="1"/>
          <p:nvPr/>
        </p:nvSpPr>
        <p:spPr>
          <a:xfrm>
            <a:off x="-2032000" y="0"/>
            <a:ext cx="1879600" cy="4247317"/>
          </a:xfrm>
          <a:prstGeom prst="rect">
            <a:avLst/>
          </a:prstGeom>
          <a:noFill/>
        </p:spPr>
        <p:txBody>
          <a:bodyPr wrap="square" rtlCol="0">
            <a:spAutoFit/>
          </a:bodyPr>
          <a:lstStyle/>
          <a:p>
            <a:r>
              <a:rPr lang="en-US" dirty="0" smtClean="0"/>
              <a:t>Maybe move timeline up to here? Also include more examples of current negative aspects such as Loss of biodiversity, invasive species, other environmental and humanitarian issues.</a:t>
            </a:r>
            <a:endParaRPr lang="en-US" dirty="0"/>
          </a:p>
        </p:txBody>
      </p:sp>
    </p:spTree>
    <p:extLst>
      <p:ext uri="{BB962C8B-B14F-4D97-AF65-F5344CB8AC3E}">
        <p14:creationId xmlns:p14="http://schemas.microsoft.com/office/powerpoint/2010/main" val="2019919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Commons Approach vs. Current Approach</a:t>
            </a:r>
            <a:endParaRPr lang="en-US" dirty="0"/>
          </a:p>
        </p:txBody>
      </p:sp>
      <p:graphicFrame>
        <p:nvGraphicFramePr>
          <p:cNvPr id="3" name="Diagram 2"/>
          <p:cNvGraphicFramePr/>
          <p:nvPr>
            <p:extLst>
              <p:ext uri="{D42A27DB-BD31-4B8C-83A1-F6EECF244321}">
                <p14:modId xmlns:p14="http://schemas.microsoft.com/office/powerpoint/2010/main" val="801163730"/>
              </p:ext>
            </p:extLst>
          </p:nvPr>
        </p:nvGraphicFramePr>
        <p:xfrm>
          <a:off x="2682240" y="1849120"/>
          <a:ext cx="6055360"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80160" y="670560"/>
            <a:ext cx="7498080" cy="1754327"/>
          </a:xfrm>
          <a:prstGeom prst="rect">
            <a:avLst/>
          </a:prstGeom>
          <a:noFill/>
        </p:spPr>
        <p:txBody>
          <a:bodyPr wrap="square" rtlCol="0">
            <a:spAutoFit/>
          </a:bodyPr>
          <a:lstStyle/>
          <a:p>
            <a:pPr marL="285750" indent="-285750">
              <a:buFont typeface="Wingdings" charset="2"/>
              <a:buChar char="Ø"/>
            </a:pPr>
            <a:r>
              <a:rPr lang="en-US" dirty="0" smtClean="0"/>
              <a:t>The two primary sides in this conflict have fundamentally different intrinsic values that exacerbate tensions surrounding water management and allocation issues.</a:t>
            </a:r>
          </a:p>
          <a:p>
            <a:pPr marL="285750" indent="-285750">
              <a:buFont typeface="Wingdings" charset="2"/>
              <a:buChar char="Ø"/>
            </a:pPr>
            <a:r>
              <a:rPr lang="en-US" dirty="0" smtClean="0"/>
              <a:t>Namely, the newly proposed Commons approach has much different frame and overall function than the Current allocation system.</a:t>
            </a:r>
          </a:p>
          <a:p>
            <a:pPr algn="ctr"/>
            <a:r>
              <a:rPr lang="en-US" dirty="0" smtClean="0"/>
              <a:t>  </a:t>
            </a:r>
            <a:endParaRPr lang="en-US" dirty="0"/>
          </a:p>
        </p:txBody>
      </p:sp>
      <p:sp>
        <p:nvSpPr>
          <p:cNvPr id="5" name="Rectangle 4"/>
          <p:cNvSpPr/>
          <p:nvPr/>
        </p:nvSpPr>
        <p:spPr>
          <a:xfrm>
            <a:off x="1198827" y="3780135"/>
            <a:ext cx="1402133" cy="400110"/>
          </a:xfrm>
          <a:prstGeom prst="rect">
            <a:avLst/>
          </a:prstGeom>
          <a:noFill/>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Devanagari Sangam MN"/>
                <a:cs typeface="Devanagari Sangam MN"/>
              </a:rPr>
              <a:t>Frame</a:t>
            </a:r>
            <a:endParaRPr lang="en-US" sz="2000" b="1" dirty="0">
              <a:ln w="50800"/>
              <a:solidFill>
                <a:schemeClr val="bg1">
                  <a:shade val="50000"/>
                </a:schemeClr>
              </a:solidFill>
              <a:latin typeface="Devanagari Sangam MN"/>
              <a:cs typeface="Devanagari Sangam MN"/>
            </a:endParaRPr>
          </a:p>
        </p:txBody>
      </p:sp>
      <p:sp>
        <p:nvSpPr>
          <p:cNvPr id="6" name="Rectangle 5"/>
          <p:cNvSpPr/>
          <p:nvPr/>
        </p:nvSpPr>
        <p:spPr>
          <a:xfrm>
            <a:off x="1047583" y="5293975"/>
            <a:ext cx="1746417" cy="400110"/>
          </a:xfrm>
          <a:prstGeom prst="rect">
            <a:avLst/>
          </a:prstGeom>
          <a:noFill/>
          <a:effectLst>
            <a:glow rad="139700">
              <a:schemeClr val="accent4">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Devanagari Sangam MN"/>
                <a:cs typeface="Devanagari Sangam MN"/>
              </a:rPr>
              <a:t>Function</a:t>
            </a:r>
            <a:endParaRPr lang="en-US" sz="2000" b="1" dirty="0">
              <a:ln w="50800"/>
              <a:solidFill>
                <a:schemeClr val="bg1">
                  <a:shade val="50000"/>
                </a:schemeClr>
              </a:solidFill>
              <a:latin typeface="Devanagari Sangam MN"/>
              <a:cs typeface="Devanagari Sangam MN"/>
            </a:endParaRPr>
          </a:p>
        </p:txBody>
      </p:sp>
    </p:spTree>
    <p:extLst>
      <p:ext uri="{BB962C8B-B14F-4D97-AF65-F5344CB8AC3E}">
        <p14:creationId xmlns:p14="http://schemas.microsoft.com/office/powerpoint/2010/main" val="79237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Primary Conflict</a:t>
            </a:r>
            <a:endParaRPr lang="en-US" dirty="0"/>
          </a:p>
        </p:txBody>
      </p:sp>
      <p:sp>
        <p:nvSpPr>
          <p:cNvPr id="3" name="TextBox 2"/>
          <p:cNvSpPr txBox="1"/>
          <p:nvPr/>
        </p:nvSpPr>
        <p:spPr>
          <a:xfrm>
            <a:off x="1137920" y="731520"/>
            <a:ext cx="7874000" cy="3693319"/>
          </a:xfrm>
          <a:prstGeom prst="rect">
            <a:avLst/>
          </a:prstGeom>
          <a:noFill/>
        </p:spPr>
        <p:txBody>
          <a:bodyPr wrap="square" rtlCol="0">
            <a:spAutoFit/>
          </a:bodyPr>
          <a:lstStyle/>
          <a:p>
            <a:pPr marL="285750" indent="-285750">
              <a:buFont typeface="Wingdings" charset="2"/>
              <a:buChar char="Ø"/>
            </a:pPr>
            <a:r>
              <a:rPr lang="en-US" dirty="0" smtClean="0"/>
              <a:t>Though radically different in methodology, these disparate strategies of water management (Commons approach vs. Current approach) are working towards a common goal: finding a way to effectively manage the world’s largest freshwater basin.</a:t>
            </a:r>
          </a:p>
          <a:p>
            <a:pPr marL="285750" indent="-285750">
              <a:buFont typeface="Wingdings" charset="2"/>
              <a:buChar char="Ø"/>
            </a:pPr>
            <a:endParaRPr lang="en-US" dirty="0"/>
          </a:p>
          <a:p>
            <a:pPr marL="285750" indent="-285750">
              <a:buFont typeface="Wingdings" charset="2"/>
              <a:buChar char="Ø"/>
            </a:pPr>
            <a:r>
              <a:rPr lang="en-US" dirty="0" smtClean="0"/>
              <a:t>Each strategy will inherently favor certain interests over others, thus finding solutions that all parties agree on has been challenging.</a:t>
            </a:r>
          </a:p>
          <a:p>
            <a:pPr marL="285750" indent="-285750">
              <a:buFont typeface="Wingdings" charset="2"/>
              <a:buChar char="Ø"/>
            </a:pPr>
            <a:endParaRPr lang="en-US" dirty="0"/>
          </a:p>
          <a:p>
            <a:pPr marL="285750" indent="-285750">
              <a:buFont typeface="Wingdings" charset="2"/>
              <a:buChar char="Ø"/>
            </a:pPr>
            <a:r>
              <a:rPr lang="en-US" dirty="0" smtClean="0"/>
              <a:t>However, with certain compromises and affordances, there is certainly a place where Commons advocates can see eye to eye with those who are opposed to water management reform.</a:t>
            </a:r>
          </a:p>
          <a:p>
            <a:pPr marL="285750" indent="-285750">
              <a:buFont typeface="Wingdings" charset="2"/>
              <a:buChar char="Ø"/>
            </a:pPr>
            <a:endParaRPr lang="en-US" dirty="0"/>
          </a:p>
          <a:p>
            <a:pPr marL="285750" indent="-285750">
              <a:buFont typeface="Wingdings" charset="2"/>
              <a:buChar char="Ø"/>
            </a:pPr>
            <a:endParaRPr lang="en-US" dirty="0" smtClean="0"/>
          </a:p>
        </p:txBody>
      </p:sp>
      <p:pic>
        <p:nvPicPr>
          <p:cNvPr id="6" name="Picture 5"/>
          <p:cNvPicPr>
            <a:picLocks noChangeAspect="1"/>
          </p:cNvPicPr>
          <p:nvPr/>
        </p:nvPicPr>
        <p:blipFill>
          <a:blip r:embed="rId2">
            <a:alphaModFix/>
          </a:blip>
          <a:stretch>
            <a:fillRect/>
          </a:stretch>
        </p:blipFill>
        <p:spPr>
          <a:xfrm>
            <a:off x="5696724" y="3759200"/>
            <a:ext cx="3061195" cy="2946400"/>
          </a:xfrm>
          <a:prstGeom prst="rect">
            <a:avLst/>
          </a:prstGeom>
          <a:ln>
            <a:noFill/>
          </a:ln>
          <a:effectLst>
            <a:softEdge rad="112500"/>
          </a:effectLst>
        </p:spPr>
      </p:pic>
      <p:sp>
        <p:nvSpPr>
          <p:cNvPr id="7" name="TextBox 6"/>
          <p:cNvSpPr txBox="1"/>
          <p:nvPr/>
        </p:nvSpPr>
        <p:spPr>
          <a:xfrm>
            <a:off x="1127760" y="4196080"/>
            <a:ext cx="4399280" cy="1477328"/>
          </a:xfrm>
          <a:prstGeom prst="rect">
            <a:avLst/>
          </a:prstGeom>
          <a:noFill/>
        </p:spPr>
        <p:txBody>
          <a:bodyPr wrap="square" rtlCol="0">
            <a:spAutoFit/>
          </a:bodyPr>
          <a:lstStyle/>
          <a:p>
            <a:pPr marL="285750" indent="-285750">
              <a:buFont typeface="Wingdings" charset="2"/>
              <a:buChar char="Ø"/>
            </a:pPr>
            <a:r>
              <a:rPr lang="en-US" dirty="0" smtClean="0"/>
              <a:t>Despite the fact that some are resistant to change, the need for reform seems commonsensical when you look at the current state of affairs…</a:t>
            </a:r>
            <a:endParaRPr lang="en-US" dirty="0"/>
          </a:p>
        </p:txBody>
      </p:sp>
    </p:spTree>
    <p:extLst>
      <p:ext uri="{BB962C8B-B14F-4D97-AF65-F5344CB8AC3E}">
        <p14:creationId xmlns:p14="http://schemas.microsoft.com/office/powerpoint/2010/main" val="166230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Consider Reform</a:t>
            </a:r>
            <a:endParaRPr lang="en-US" dirty="0"/>
          </a:p>
        </p:txBody>
      </p:sp>
      <p:sp>
        <p:nvSpPr>
          <p:cNvPr id="4" name="TextBox 3"/>
          <p:cNvSpPr txBox="1"/>
          <p:nvPr/>
        </p:nvSpPr>
        <p:spPr>
          <a:xfrm>
            <a:off x="1026160" y="640080"/>
            <a:ext cx="7995920" cy="923330"/>
          </a:xfrm>
          <a:prstGeom prst="rect">
            <a:avLst/>
          </a:prstGeom>
          <a:noFill/>
        </p:spPr>
        <p:txBody>
          <a:bodyPr wrap="square" rtlCol="0">
            <a:spAutoFit/>
          </a:bodyPr>
          <a:lstStyle/>
          <a:p>
            <a:pPr marL="285750" indent="-285750">
              <a:buFont typeface="Wingdings" charset="2"/>
              <a:buChar char="Ø"/>
            </a:pPr>
            <a:r>
              <a:rPr lang="en-US" dirty="0" smtClean="0"/>
              <a:t>The current state of Great Lakes water management is based on a long history of self-perpetuating exploitation. </a:t>
            </a:r>
            <a:r>
              <a:rPr lang="en-US" dirty="0" err="1" smtClean="0"/>
              <a:t>Alexa</a:t>
            </a:r>
            <a:r>
              <a:rPr lang="en-US" dirty="0" smtClean="0"/>
              <a:t> Bradley eloquently elaborates:</a:t>
            </a:r>
          </a:p>
        </p:txBody>
      </p:sp>
      <p:sp>
        <p:nvSpPr>
          <p:cNvPr id="5" name="TextBox 4"/>
          <p:cNvSpPr txBox="1"/>
          <p:nvPr/>
        </p:nvSpPr>
        <p:spPr>
          <a:xfrm>
            <a:off x="2103120" y="1584960"/>
            <a:ext cx="5709920" cy="1661993"/>
          </a:xfrm>
          <a:prstGeom prst="rect">
            <a:avLst/>
          </a:prstGeom>
          <a:noFill/>
        </p:spPr>
        <p:txBody>
          <a:bodyPr wrap="square" rtlCol="0">
            <a:spAutoFit/>
          </a:bodyPr>
          <a:lstStyle/>
          <a:p>
            <a:r>
              <a:rPr lang="en-US" sz="1200" dirty="0"/>
              <a:t>“For some, the Great Lakes represent a massive resource grab that takes many forms: privatization, appropriation, the entitlement to use and misuse water, and the prioritization of market economics over ecological and justice considerations. By its nature this resource grab is anti-democratic and undercuts both environmental protection and the equitable sharing of water. This exploitation makes the case for not just better water policy, but for a different kind of governances</a:t>
            </a:r>
            <a:r>
              <a:rPr lang="en-US" sz="1200" dirty="0" smtClean="0"/>
              <a:t>” </a:t>
            </a:r>
            <a:r>
              <a:rPr lang="en-US" sz="1200" baseline="30000" dirty="0" smtClean="0"/>
              <a:t>! Maude</a:t>
            </a:r>
            <a:r>
              <a:rPr lang="en-US" sz="1200" dirty="0" smtClean="0"/>
              <a:t> </a:t>
            </a:r>
            <a:r>
              <a:rPr lang="en-US" sz="1200" baseline="30000" dirty="0" smtClean="0"/>
              <a:t>Barlow</a:t>
            </a:r>
            <a:endParaRPr lang="en-US" sz="1200" dirty="0"/>
          </a:p>
          <a:p>
            <a:endParaRPr lang="en-US" dirty="0"/>
          </a:p>
        </p:txBody>
      </p:sp>
      <p:sp>
        <p:nvSpPr>
          <p:cNvPr id="6" name="TextBox 5"/>
          <p:cNvSpPr txBox="1"/>
          <p:nvPr/>
        </p:nvSpPr>
        <p:spPr>
          <a:xfrm>
            <a:off x="1056640" y="2926080"/>
            <a:ext cx="7904480" cy="3416320"/>
          </a:xfrm>
          <a:prstGeom prst="rect">
            <a:avLst/>
          </a:prstGeom>
          <a:noFill/>
        </p:spPr>
        <p:txBody>
          <a:bodyPr wrap="square" rtlCol="0">
            <a:spAutoFit/>
          </a:bodyPr>
          <a:lstStyle/>
          <a:p>
            <a:pPr marL="285750" indent="-285750">
              <a:buFont typeface="Wingdings" charset="2"/>
              <a:buChar char="Ø"/>
            </a:pPr>
            <a:r>
              <a:rPr lang="en-US" dirty="0" smtClean="0"/>
              <a:t>Current rates of appropriation and dispossession of water from the Great Lakes basin have reached record high levels – a dangerous phenomenon when you consider the ecological qualities of the lakes basin. The Great Lakes are all glacial bodies of water. This means that they do not accumulate any additional water from surrounding systems—what you see is what you get.</a:t>
            </a:r>
            <a:r>
              <a:rPr lang="en-US" baseline="30000" dirty="0" smtClean="0"/>
              <a:t>2</a:t>
            </a:r>
            <a:r>
              <a:rPr lang="en-US" dirty="0" smtClean="0"/>
              <a:t> </a:t>
            </a:r>
            <a:r>
              <a:rPr lang="en-US" baseline="30000" dirty="0" smtClean="0"/>
              <a:t>Maude</a:t>
            </a:r>
            <a:r>
              <a:rPr lang="en-US" dirty="0" smtClean="0"/>
              <a:t> </a:t>
            </a:r>
            <a:r>
              <a:rPr lang="en-US" baseline="30000" dirty="0" smtClean="0"/>
              <a:t>Barlow</a:t>
            </a:r>
            <a:r>
              <a:rPr lang="en-US" dirty="0" smtClean="0"/>
              <a:t> This is a classic example of the tragedy of the commons – everyone wants access, but ensuring equality and longevity aren’t always possible.</a:t>
            </a:r>
          </a:p>
          <a:p>
            <a:pPr marL="285750" indent="-285750">
              <a:buFont typeface="Wingdings" charset="2"/>
              <a:buChar char="Ø"/>
            </a:pPr>
            <a:endParaRPr lang="en-US" dirty="0"/>
          </a:p>
          <a:p>
            <a:pPr marL="285750" indent="-285750">
              <a:buFont typeface="Wingdings" charset="2"/>
              <a:buChar char="Ø"/>
            </a:pPr>
            <a:r>
              <a:rPr lang="en-US" dirty="0" smtClean="0"/>
              <a:t>Thus there are multi-dimensional reasons for considering reform. It stands to reason that all parties involved would like to ensure the survival of the basin, if not only to suit their needs.</a:t>
            </a:r>
            <a:endParaRPr lang="en-US" dirty="0"/>
          </a:p>
        </p:txBody>
      </p:sp>
    </p:spTree>
    <p:extLst>
      <p:ext uri="{BB962C8B-B14F-4D97-AF65-F5344CB8AC3E}">
        <p14:creationId xmlns:p14="http://schemas.microsoft.com/office/powerpoint/2010/main" val="377059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Elements of Conflict</a:t>
            </a:r>
            <a:endParaRPr lang="en-US" dirty="0"/>
          </a:p>
        </p:txBody>
      </p:sp>
      <p:sp>
        <p:nvSpPr>
          <p:cNvPr id="4" name="TextBox 3"/>
          <p:cNvSpPr txBox="1"/>
          <p:nvPr/>
        </p:nvSpPr>
        <p:spPr>
          <a:xfrm>
            <a:off x="1026160" y="680720"/>
            <a:ext cx="7995920" cy="6186310"/>
          </a:xfrm>
          <a:prstGeom prst="rect">
            <a:avLst/>
          </a:prstGeom>
          <a:noFill/>
        </p:spPr>
        <p:txBody>
          <a:bodyPr wrap="square" rtlCol="0">
            <a:spAutoFit/>
          </a:bodyPr>
          <a:lstStyle/>
          <a:p>
            <a:r>
              <a:rPr lang="en-US" u="sng" dirty="0" smtClean="0"/>
              <a:t>Exacerbating Dynamics</a:t>
            </a:r>
            <a:r>
              <a:rPr lang="en-US" dirty="0" smtClean="0"/>
              <a:t> (General increase in demand)</a:t>
            </a:r>
            <a:endParaRPr lang="en-US" u="sng" dirty="0" smtClean="0"/>
          </a:p>
          <a:p>
            <a:pPr marL="571500" indent="-285750">
              <a:buFont typeface="Arial"/>
              <a:buChar char="•"/>
            </a:pPr>
            <a:r>
              <a:rPr lang="en-US" dirty="0" smtClean="0"/>
              <a:t>Water Intensive Industries – many locally based steel, paper, pulp and automobile producers are heavily reliant on water.</a:t>
            </a:r>
          </a:p>
          <a:p>
            <a:pPr marL="571500" indent="-285750">
              <a:buFont typeface="Arial"/>
              <a:buChar char="•"/>
            </a:pPr>
            <a:r>
              <a:rPr lang="en-US" dirty="0" smtClean="0"/>
              <a:t>Regional agricultural production also diverts much needed water</a:t>
            </a:r>
          </a:p>
          <a:p>
            <a:pPr marL="571500" indent="-285750">
              <a:buFont typeface="Arial"/>
              <a:buChar char="•"/>
            </a:pPr>
            <a:r>
              <a:rPr lang="en-US" dirty="0" smtClean="0"/>
              <a:t>Widespread urban growth has increased domestic demand</a:t>
            </a:r>
          </a:p>
          <a:p>
            <a:pPr marL="285750"/>
            <a:endParaRPr lang="en-US" dirty="0" smtClean="0"/>
          </a:p>
          <a:p>
            <a:r>
              <a:rPr lang="en-US" u="sng" dirty="0" smtClean="0"/>
              <a:t>Increasing Pressure on Lake Ecosystems</a:t>
            </a:r>
          </a:p>
          <a:p>
            <a:pPr marL="571500" indent="-285750">
              <a:buFont typeface="Arial"/>
              <a:buChar char="•"/>
            </a:pPr>
            <a:r>
              <a:rPr lang="en-US" dirty="0" smtClean="0"/>
              <a:t>Water trading/exporting has brought a huge influx of invasive species</a:t>
            </a:r>
          </a:p>
          <a:p>
            <a:pPr marL="571500" indent="-285750">
              <a:buFont typeface="Arial"/>
              <a:buChar char="•"/>
            </a:pPr>
            <a:r>
              <a:rPr lang="en-US" dirty="0" smtClean="0"/>
              <a:t>Growth of lake area industries has increased pollution dramatically</a:t>
            </a:r>
          </a:p>
          <a:p>
            <a:pPr marL="571500" indent="-285750">
              <a:buFont typeface="Arial"/>
              <a:buChar char="•"/>
            </a:pPr>
            <a:r>
              <a:rPr lang="en-US" dirty="0" smtClean="0"/>
              <a:t>Urban/Suburban development has created a net loss of wetlands</a:t>
            </a:r>
          </a:p>
          <a:p>
            <a:pPr marL="571500" indent="-285750">
              <a:buFont typeface="Arial"/>
              <a:buChar char="•"/>
            </a:pPr>
            <a:endParaRPr lang="en-US" dirty="0" smtClean="0"/>
          </a:p>
          <a:p>
            <a:r>
              <a:rPr lang="en-US" u="sng" dirty="0" smtClean="0"/>
              <a:t>Exploitation vs. Preservation</a:t>
            </a:r>
          </a:p>
          <a:p>
            <a:pPr marL="571500" indent="-285750">
              <a:buFont typeface="Arial"/>
              <a:buChar char="•"/>
            </a:pPr>
            <a:r>
              <a:rPr lang="en-US" dirty="0" smtClean="0"/>
              <a:t>These are seen as the two primary archetypes of management that are in direct opposition to one another. These groups are unable to compromise.</a:t>
            </a:r>
          </a:p>
          <a:p>
            <a:r>
              <a:rPr lang="en-US" u="sng" dirty="0" smtClean="0"/>
              <a:t>Conflicting Points of View</a:t>
            </a:r>
            <a:endParaRPr lang="en-US" u="sng" dirty="0"/>
          </a:p>
          <a:p>
            <a:pPr marL="571500" indent="-285750">
              <a:buFont typeface="Arial"/>
              <a:buChar char="•"/>
            </a:pPr>
            <a:r>
              <a:rPr lang="en-US" dirty="0" err="1" smtClean="0"/>
              <a:t>Environtmental</a:t>
            </a:r>
            <a:r>
              <a:rPr lang="en-US" dirty="0" smtClean="0"/>
              <a:t> POV	 --	Commercial POV </a:t>
            </a:r>
            <a:r>
              <a:rPr lang="en-US" dirty="0"/>
              <a:t> </a:t>
            </a:r>
            <a:r>
              <a:rPr lang="en-US" dirty="0" smtClean="0"/>
              <a:t>  --	    Human POV</a:t>
            </a:r>
            <a:endParaRPr lang="en-US" dirty="0"/>
          </a:p>
          <a:p>
            <a:pPr lvl="1">
              <a:buFont typeface="Arial"/>
              <a:buChar char="•"/>
            </a:pPr>
            <a:endParaRPr lang="en-US" dirty="0" smtClean="0"/>
          </a:p>
          <a:p>
            <a:r>
              <a:rPr lang="en-US" u="sng" dirty="0" smtClean="0"/>
              <a:t>Split Between Governance</a:t>
            </a:r>
          </a:p>
          <a:p>
            <a:pPr marL="571500" indent="-285750">
              <a:buFont typeface="Arial"/>
              <a:buChar char="•"/>
            </a:pPr>
            <a:r>
              <a:rPr lang="en-US" dirty="0" smtClean="0"/>
              <a:t>Because these waters are shared by two Nations with two different governance regimes, the conflict has a very dynamic nature that is constantly in flux to maintain its balance.</a:t>
            </a:r>
          </a:p>
        </p:txBody>
      </p:sp>
    </p:spTree>
    <p:extLst>
      <p:ext uri="{BB962C8B-B14F-4D97-AF65-F5344CB8AC3E}">
        <p14:creationId xmlns:p14="http://schemas.microsoft.com/office/powerpoint/2010/main" val="289934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Establishing a New Great Lakes Basin Commons</a:t>
            </a:r>
            <a:endParaRPr lang="en-US" dirty="0"/>
          </a:p>
        </p:txBody>
      </p:sp>
      <p:sp>
        <p:nvSpPr>
          <p:cNvPr id="23" name="Left-Right Arrow 22">
            <a:hlinkClick r:id="" action="ppaction://noaction"/>
          </p:cNvPr>
          <p:cNvSpPr/>
          <p:nvPr/>
        </p:nvSpPr>
        <p:spPr bwMode="auto">
          <a:xfrm>
            <a:off x="3901930" y="3241040"/>
            <a:ext cx="2295670" cy="905229"/>
          </a:xfrm>
          <a:prstGeom prst="leftRightArrow">
            <a:avLst>
              <a:gd name="adj1" fmla="val 75658"/>
              <a:gd name="adj2" fmla="val 37989"/>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1" i="0" u="none" strike="noStrike" cap="none" normalizeH="0" baseline="0" dirty="0" smtClean="0">
              <a:ln>
                <a:noFill/>
              </a:ln>
              <a:solidFill>
                <a:schemeClr val="accent3"/>
              </a:solidFill>
              <a:effectLst/>
              <a:latin typeface="Arial" charset="0"/>
              <a:cs typeface="Arial Unicode MS"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accent3"/>
                </a:solidFill>
                <a:effectLst/>
                <a:latin typeface="Arial" charset="0"/>
                <a:cs typeface="Arial Unicode MS" charset="0"/>
              </a:rPr>
              <a:t>Establishing a</a:t>
            </a:r>
            <a:r>
              <a:rPr kumimoji="0" lang="en-US" sz="1000" b="1" i="0" u="none" strike="noStrike" cap="none" normalizeH="0" dirty="0" smtClean="0">
                <a:ln>
                  <a:noFill/>
                </a:ln>
                <a:solidFill>
                  <a:schemeClr val="accent3"/>
                </a:solidFill>
                <a:effectLst/>
                <a:latin typeface="Arial" charset="0"/>
                <a:cs typeface="Arial Unicode MS" charset="0"/>
              </a:rPr>
              <a:t> New Great Lakes Basin Commons</a:t>
            </a:r>
            <a:endParaRPr kumimoji="0" lang="en-US" sz="1000" b="1" i="0" u="none" strike="noStrike" cap="none" normalizeH="0" baseline="0" dirty="0" smtClean="0">
              <a:ln>
                <a:noFill/>
              </a:ln>
              <a:solidFill>
                <a:schemeClr val="accent3"/>
              </a:solidFill>
              <a:effectLst/>
              <a:latin typeface="Arial" charset="0"/>
              <a:cs typeface="Arial Unicode MS" charset="0"/>
            </a:endParaRPr>
          </a:p>
        </p:txBody>
      </p:sp>
      <p:sp>
        <p:nvSpPr>
          <p:cNvPr id="2" name="TextBox 1"/>
          <p:cNvSpPr txBox="1"/>
          <p:nvPr/>
        </p:nvSpPr>
        <p:spPr>
          <a:xfrm>
            <a:off x="4450080" y="873760"/>
            <a:ext cx="1158240" cy="230832"/>
          </a:xfrm>
          <a:prstGeom prst="rect">
            <a:avLst/>
          </a:prstGeom>
          <a:noFill/>
        </p:spPr>
        <p:txBody>
          <a:bodyPr wrap="square" rtlCol="0">
            <a:spAutoFit/>
          </a:bodyPr>
          <a:lstStyle/>
          <a:p>
            <a:pPr algn="ctr"/>
            <a:r>
              <a:rPr lang="en-US" sz="900" dirty="0" smtClean="0">
                <a:solidFill>
                  <a:schemeClr val="accent3"/>
                </a:solidFill>
              </a:rPr>
              <a:t>Third Siders</a:t>
            </a:r>
            <a:endParaRPr lang="en-US" sz="900" dirty="0">
              <a:solidFill>
                <a:schemeClr val="accent3"/>
              </a:solidFill>
            </a:endParaRPr>
          </a:p>
        </p:txBody>
      </p:sp>
      <p:sp>
        <p:nvSpPr>
          <p:cNvPr id="18" name="TextBox 17"/>
          <p:cNvSpPr txBox="1"/>
          <p:nvPr/>
        </p:nvSpPr>
        <p:spPr>
          <a:xfrm>
            <a:off x="4450080" y="3078480"/>
            <a:ext cx="1158240" cy="230832"/>
          </a:xfrm>
          <a:prstGeom prst="rect">
            <a:avLst/>
          </a:prstGeom>
          <a:noFill/>
        </p:spPr>
        <p:txBody>
          <a:bodyPr wrap="square" rtlCol="0">
            <a:spAutoFit/>
          </a:bodyPr>
          <a:lstStyle/>
          <a:p>
            <a:pPr algn="ctr"/>
            <a:r>
              <a:rPr lang="en-US" sz="900" dirty="0" smtClean="0">
                <a:solidFill>
                  <a:schemeClr val="accent3"/>
                </a:solidFill>
              </a:rPr>
              <a:t>Primary Dispute</a:t>
            </a:r>
            <a:endParaRPr lang="en-US" sz="900" dirty="0">
              <a:solidFill>
                <a:schemeClr val="accent3"/>
              </a:solidFill>
            </a:endParaRPr>
          </a:p>
        </p:txBody>
      </p:sp>
      <p:sp>
        <p:nvSpPr>
          <p:cNvPr id="19" name="TextBox 18"/>
          <p:cNvSpPr txBox="1"/>
          <p:nvPr/>
        </p:nvSpPr>
        <p:spPr>
          <a:xfrm>
            <a:off x="5394960" y="6627168"/>
            <a:ext cx="1158240" cy="230832"/>
          </a:xfrm>
          <a:prstGeom prst="rect">
            <a:avLst/>
          </a:prstGeom>
          <a:noFill/>
        </p:spPr>
        <p:txBody>
          <a:bodyPr wrap="square" rtlCol="0">
            <a:spAutoFit/>
          </a:bodyPr>
          <a:lstStyle/>
          <a:p>
            <a:pPr algn="ctr"/>
            <a:r>
              <a:rPr lang="en-US" sz="900" dirty="0" smtClean="0"/>
              <a:t>Profiteers</a:t>
            </a:r>
            <a:endParaRPr lang="en-US" sz="900" dirty="0"/>
          </a:p>
        </p:txBody>
      </p:sp>
      <p:sp>
        <p:nvSpPr>
          <p:cNvPr id="20" name="TextBox 19"/>
          <p:cNvSpPr txBox="1"/>
          <p:nvPr/>
        </p:nvSpPr>
        <p:spPr>
          <a:xfrm>
            <a:off x="975360" y="1361440"/>
            <a:ext cx="1158240" cy="230832"/>
          </a:xfrm>
          <a:prstGeom prst="rect">
            <a:avLst/>
          </a:prstGeom>
          <a:noFill/>
        </p:spPr>
        <p:txBody>
          <a:bodyPr wrap="square" rtlCol="0">
            <a:spAutoFit/>
          </a:bodyPr>
          <a:lstStyle/>
          <a:p>
            <a:pPr algn="ctr"/>
            <a:r>
              <a:rPr lang="en-US" sz="900" dirty="0" smtClean="0">
                <a:solidFill>
                  <a:schemeClr val="accent3"/>
                </a:solidFill>
              </a:rPr>
              <a:t>Key Parties</a:t>
            </a:r>
            <a:endParaRPr lang="en-US" sz="900" dirty="0">
              <a:solidFill>
                <a:schemeClr val="accent3"/>
              </a:solidFill>
            </a:endParaRPr>
          </a:p>
        </p:txBody>
      </p:sp>
      <p:sp>
        <p:nvSpPr>
          <p:cNvPr id="21" name="TextBox 20"/>
          <p:cNvSpPr txBox="1"/>
          <p:nvPr/>
        </p:nvSpPr>
        <p:spPr>
          <a:xfrm>
            <a:off x="7711440" y="1402080"/>
            <a:ext cx="1158240" cy="230832"/>
          </a:xfrm>
          <a:prstGeom prst="rect">
            <a:avLst/>
          </a:prstGeom>
          <a:noFill/>
        </p:spPr>
        <p:txBody>
          <a:bodyPr wrap="square" rtlCol="0">
            <a:spAutoFit/>
          </a:bodyPr>
          <a:lstStyle/>
          <a:p>
            <a:pPr algn="ctr"/>
            <a:r>
              <a:rPr lang="en-US" sz="900" dirty="0" smtClean="0">
                <a:solidFill>
                  <a:schemeClr val="accent3"/>
                </a:solidFill>
              </a:rPr>
              <a:t>Key Parties</a:t>
            </a:r>
            <a:endParaRPr lang="en-US" sz="900" dirty="0">
              <a:solidFill>
                <a:schemeClr val="accent3"/>
              </a:solidFill>
            </a:endParaRPr>
          </a:p>
        </p:txBody>
      </p:sp>
      <p:sp>
        <p:nvSpPr>
          <p:cNvPr id="3" name="Freeform 2"/>
          <p:cNvSpPr/>
          <p:nvPr/>
        </p:nvSpPr>
        <p:spPr>
          <a:xfrm>
            <a:off x="2296160" y="1513840"/>
            <a:ext cx="1142910" cy="914400"/>
          </a:xfrm>
          <a:custGeom>
            <a:avLst/>
            <a:gdLst>
              <a:gd name="connsiteX0" fmla="*/ 1056640 w 1142910"/>
              <a:gd name="connsiteY0" fmla="*/ 0 h 914400"/>
              <a:gd name="connsiteX1" fmla="*/ 1036320 w 1142910"/>
              <a:gd name="connsiteY1" fmla="*/ 304800 h 914400"/>
              <a:gd name="connsiteX2" fmla="*/ 0 w 1142910"/>
              <a:gd name="connsiteY2" fmla="*/ 914400 h 914400"/>
              <a:gd name="connsiteX3" fmla="*/ 0 w 114291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142910" h="914400">
                <a:moveTo>
                  <a:pt x="1056640" y="0"/>
                </a:moveTo>
                <a:cubicBezTo>
                  <a:pt x="1134533" y="76200"/>
                  <a:pt x="1212427" y="152400"/>
                  <a:pt x="1036320" y="304800"/>
                </a:cubicBezTo>
                <a:cubicBezTo>
                  <a:pt x="860213" y="457200"/>
                  <a:pt x="0" y="914400"/>
                  <a:pt x="0" y="914400"/>
                </a:cubicBezTo>
                <a:lnTo>
                  <a:pt x="0" y="914400"/>
                </a:lnTo>
              </a:path>
            </a:pathLst>
          </a:custGeom>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cxnSp>
        <p:nvCxnSpPr>
          <p:cNvPr id="46" name="Curved Connector 45"/>
          <p:cNvCxnSpPr/>
          <p:nvPr/>
        </p:nvCxnSpPr>
        <p:spPr bwMode="auto">
          <a:xfrm rot="16200000" flipH="1">
            <a:off x="1097280" y="3230880"/>
            <a:ext cx="3139440" cy="2245360"/>
          </a:xfrm>
          <a:prstGeom prst="curvedConnector3">
            <a:avLst/>
          </a:prstGeom>
          <a:solidFill>
            <a:srgbClr val="00B8FF"/>
          </a:solidFill>
          <a:ln w="19050" cap="flat" cmpd="sng" algn="ctr">
            <a:solidFill>
              <a:srgbClr val="0000FF"/>
            </a:solidFill>
            <a:prstDash val="solid"/>
            <a:round/>
            <a:headEnd type="arrow"/>
            <a:tailEnd type="arrow"/>
          </a:ln>
          <a:effectLst/>
        </p:spPr>
      </p:cxnSp>
      <p:cxnSp>
        <p:nvCxnSpPr>
          <p:cNvPr id="48" name="Straight Arrow Connector 47"/>
          <p:cNvCxnSpPr/>
          <p:nvPr/>
        </p:nvCxnSpPr>
        <p:spPr bwMode="auto">
          <a:xfrm>
            <a:off x="1889760" y="5628640"/>
            <a:ext cx="1330960" cy="762000"/>
          </a:xfrm>
          <a:prstGeom prst="straightConnector1">
            <a:avLst/>
          </a:prstGeom>
          <a:solidFill>
            <a:srgbClr val="00B8FF"/>
          </a:solidFill>
          <a:ln w="19050" cap="flat" cmpd="sng" algn="ctr">
            <a:solidFill>
              <a:srgbClr val="0000FF"/>
            </a:solidFill>
            <a:prstDash val="solid"/>
            <a:round/>
            <a:headEnd type="arrow"/>
            <a:tailEnd type="arrow"/>
          </a:ln>
          <a:effectLst/>
        </p:spPr>
      </p:cxnSp>
      <p:cxnSp>
        <p:nvCxnSpPr>
          <p:cNvPr id="50" name="Curved Connector 49"/>
          <p:cNvCxnSpPr/>
          <p:nvPr/>
        </p:nvCxnSpPr>
        <p:spPr bwMode="auto">
          <a:xfrm rot="5400000" flipH="1" flipV="1">
            <a:off x="970280" y="2463800"/>
            <a:ext cx="3129280" cy="1554480"/>
          </a:xfrm>
          <a:prstGeom prst="curvedConnector3">
            <a:avLst>
              <a:gd name="adj1" fmla="val 55519"/>
            </a:avLst>
          </a:prstGeom>
          <a:solidFill>
            <a:srgbClr val="00B8FF"/>
          </a:solidFill>
          <a:ln w="19050" cap="flat" cmpd="sng" algn="ctr">
            <a:solidFill>
              <a:srgbClr val="0000FF"/>
            </a:solidFill>
            <a:prstDash val="lgDash"/>
            <a:round/>
            <a:headEnd type="none" w="med" len="med"/>
            <a:tailEnd type="arrow"/>
          </a:ln>
          <a:effectLst/>
        </p:spPr>
      </p:cxnSp>
      <p:cxnSp>
        <p:nvCxnSpPr>
          <p:cNvPr id="53" name="Curved Connector 52"/>
          <p:cNvCxnSpPr/>
          <p:nvPr/>
        </p:nvCxnSpPr>
        <p:spPr bwMode="auto">
          <a:xfrm rot="5400000">
            <a:off x="1112520" y="2473960"/>
            <a:ext cx="3169920" cy="1513840"/>
          </a:xfrm>
          <a:prstGeom prst="curvedConnector3">
            <a:avLst>
              <a:gd name="adj1" fmla="val 48397"/>
            </a:avLst>
          </a:prstGeom>
          <a:solidFill>
            <a:srgbClr val="00B8FF"/>
          </a:solidFill>
          <a:ln w="19050" cap="flat" cmpd="sng" algn="ctr">
            <a:solidFill>
              <a:srgbClr val="FF0000"/>
            </a:solidFill>
            <a:prstDash val="dot"/>
            <a:round/>
            <a:headEnd type="none" w="med" len="med"/>
            <a:tailEnd type="arrow"/>
          </a:ln>
          <a:effectLst/>
        </p:spPr>
      </p:cxnSp>
      <p:cxnSp>
        <p:nvCxnSpPr>
          <p:cNvPr id="56" name="Straight Arrow Connector 55"/>
          <p:cNvCxnSpPr/>
          <p:nvPr/>
        </p:nvCxnSpPr>
        <p:spPr bwMode="auto">
          <a:xfrm>
            <a:off x="3423920" y="4084320"/>
            <a:ext cx="2052320" cy="1950720"/>
          </a:xfrm>
          <a:prstGeom prst="straightConnector1">
            <a:avLst/>
          </a:prstGeom>
          <a:solidFill>
            <a:srgbClr val="00B8FF"/>
          </a:solidFill>
          <a:ln w="19050" cap="flat" cmpd="sng" algn="ctr">
            <a:solidFill>
              <a:srgbClr val="FF0000"/>
            </a:solidFill>
            <a:prstDash val="dot"/>
            <a:round/>
            <a:headEnd type="arrow"/>
            <a:tailEnd type="arrow"/>
          </a:ln>
          <a:effectLst/>
        </p:spPr>
      </p:cxnSp>
      <p:cxnSp>
        <p:nvCxnSpPr>
          <p:cNvPr id="68" name="Straight Arrow Connector 67"/>
          <p:cNvCxnSpPr/>
          <p:nvPr/>
        </p:nvCxnSpPr>
        <p:spPr bwMode="auto">
          <a:xfrm>
            <a:off x="6797040" y="4033520"/>
            <a:ext cx="731520" cy="2204720"/>
          </a:xfrm>
          <a:prstGeom prst="straightConnector1">
            <a:avLst/>
          </a:prstGeom>
          <a:solidFill>
            <a:srgbClr val="00B8FF"/>
          </a:solidFill>
          <a:ln w="19050" cap="flat" cmpd="sng" algn="ctr">
            <a:solidFill>
              <a:srgbClr val="0000FF"/>
            </a:solidFill>
            <a:prstDash val="solid"/>
            <a:round/>
            <a:headEnd type="arrow"/>
            <a:tailEnd type="arrow"/>
          </a:ln>
          <a:effectLst/>
        </p:spPr>
      </p:cxnSp>
      <p:cxnSp>
        <p:nvCxnSpPr>
          <p:cNvPr id="70" name="Straight Arrow Connector 69"/>
          <p:cNvCxnSpPr/>
          <p:nvPr/>
        </p:nvCxnSpPr>
        <p:spPr bwMode="auto">
          <a:xfrm flipH="1">
            <a:off x="7274560" y="2824480"/>
            <a:ext cx="924560" cy="528320"/>
          </a:xfrm>
          <a:prstGeom prst="straightConnector1">
            <a:avLst/>
          </a:prstGeom>
          <a:solidFill>
            <a:srgbClr val="00B8FF"/>
          </a:solidFill>
          <a:ln w="19050" cap="flat" cmpd="sng" algn="ctr">
            <a:solidFill>
              <a:srgbClr val="0000FF"/>
            </a:solidFill>
            <a:prstDash val="solid"/>
            <a:round/>
            <a:headEnd type="arrow"/>
            <a:tailEnd type="arrow"/>
          </a:ln>
          <a:effectLst/>
        </p:spPr>
      </p:cxnSp>
      <p:cxnSp>
        <p:nvCxnSpPr>
          <p:cNvPr id="72" name="Straight Arrow Connector 71"/>
          <p:cNvCxnSpPr/>
          <p:nvPr/>
        </p:nvCxnSpPr>
        <p:spPr bwMode="auto">
          <a:xfrm flipV="1">
            <a:off x="6522720" y="5527040"/>
            <a:ext cx="1056640" cy="538480"/>
          </a:xfrm>
          <a:prstGeom prst="straightConnector1">
            <a:avLst/>
          </a:prstGeom>
          <a:solidFill>
            <a:srgbClr val="00B8FF"/>
          </a:solidFill>
          <a:ln w="19050" cap="flat" cmpd="sng" algn="ctr">
            <a:solidFill>
              <a:srgbClr val="0000FF"/>
            </a:solidFill>
            <a:prstDash val="lgDash"/>
            <a:round/>
            <a:headEnd type="arrow"/>
            <a:tailEnd type="arrow"/>
          </a:ln>
          <a:effectLst/>
        </p:spPr>
      </p:cxnSp>
      <p:cxnSp>
        <p:nvCxnSpPr>
          <p:cNvPr id="75" name="Straight Arrow Connector 74"/>
          <p:cNvCxnSpPr/>
          <p:nvPr/>
        </p:nvCxnSpPr>
        <p:spPr bwMode="auto">
          <a:xfrm>
            <a:off x="6807200" y="1544320"/>
            <a:ext cx="640080" cy="812800"/>
          </a:xfrm>
          <a:prstGeom prst="straightConnector1">
            <a:avLst/>
          </a:prstGeom>
          <a:solidFill>
            <a:srgbClr val="00B8FF"/>
          </a:solidFill>
          <a:ln w="19050" cap="flat" cmpd="sng" algn="ctr">
            <a:solidFill>
              <a:srgbClr val="0000FF"/>
            </a:solidFill>
            <a:prstDash val="lgDash"/>
            <a:round/>
            <a:headEnd type="arrow"/>
            <a:tailEnd type="arrow"/>
          </a:ln>
          <a:effectLst/>
        </p:spPr>
      </p:cxnSp>
      <p:sp>
        <p:nvSpPr>
          <p:cNvPr id="79" name="Explosion 2 78"/>
          <p:cNvSpPr/>
          <p:nvPr/>
        </p:nvSpPr>
        <p:spPr bwMode="auto">
          <a:xfrm rot="864001">
            <a:off x="4418294" y="2437697"/>
            <a:ext cx="1341120" cy="476773"/>
          </a:xfrm>
          <a:prstGeom prst="irregularSeal2">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bg1"/>
              </a:solidFill>
              <a:effectLst/>
              <a:latin typeface="Arial" charset="0"/>
              <a:cs typeface="Arial Unicode MS" charset="0"/>
            </a:endParaRPr>
          </a:p>
        </p:txBody>
      </p:sp>
      <p:sp>
        <p:nvSpPr>
          <p:cNvPr id="80" name="Up-Down Arrow 79"/>
          <p:cNvSpPr/>
          <p:nvPr/>
        </p:nvSpPr>
        <p:spPr bwMode="auto">
          <a:xfrm>
            <a:off x="4846320" y="2225040"/>
            <a:ext cx="375920" cy="863600"/>
          </a:xfrm>
          <a:prstGeom prst="upDownArrow">
            <a:avLst>
              <a:gd name="adj1" fmla="val 48649"/>
              <a:gd name="adj2" fmla="val 5000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81" name="Explosion 2 80"/>
          <p:cNvSpPr/>
          <p:nvPr/>
        </p:nvSpPr>
        <p:spPr bwMode="auto">
          <a:xfrm rot="6049116">
            <a:off x="4494815" y="6170026"/>
            <a:ext cx="885928" cy="451386"/>
          </a:xfrm>
          <a:prstGeom prst="irregularSeal2">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bg1"/>
              </a:solidFill>
              <a:effectLst/>
              <a:latin typeface="Arial" charset="0"/>
              <a:cs typeface="Arial Unicode MS" charset="0"/>
            </a:endParaRPr>
          </a:p>
        </p:txBody>
      </p:sp>
      <p:sp>
        <p:nvSpPr>
          <p:cNvPr id="82" name="Up-Down Arrow 81"/>
          <p:cNvSpPr/>
          <p:nvPr/>
        </p:nvSpPr>
        <p:spPr bwMode="auto">
          <a:xfrm rot="5400000">
            <a:off x="4817345" y="5883960"/>
            <a:ext cx="268303" cy="936946"/>
          </a:xfrm>
          <a:prstGeom prst="upDownArrow">
            <a:avLst>
              <a:gd name="adj1" fmla="val 48649"/>
              <a:gd name="adj2" fmla="val 5000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Tree>
    <p:extLst>
      <p:ext uri="{BB962C8B-B14F-4D97-AF65-F5344CB8AC3E}">
        <p14:creationId xmlns:p14="http://schemas.microsoft.com/office/powerpoint/2010/main" val="1565377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000000"/>
      </a:dk1>
      <a:lt1>
        <a:srgbClr val="000000"/>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2060"/>
      </a:hlink>
      <a:folHlink>
        <a:srgbClr val="B2B2B2"/>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78039</TotalTime>
  <Words>3922</Words>
  <Application>Microsoft Office PowerPoint</Application>
  <PresentationFormat>On-screen Show (4:3)</PresentationFormat>
  <Paragraphs>306</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Senior Seminar in Peace and Conflict Studies</vt:lpstr>
      <vt:lpstr>Overview</vt:lpstr>
      <vt:lpstr>Overview II</vt:lpstr>
      <vt:lpstr>Overview III</vt:lpstr>
      <vt:lpstr>Commons Approach vs. Current Approach</vt:lpstr>
      <vt:lpstr>The Primary Conflict</vt:lpstr>
      <vt:lpstr>Reasons to Consider Reform</vt:lpstr>
      <vt:lpstr>Structural Elements of Conflict</vt:lpstr>
      <vt:lpstr>Establishing a New Great Lakes Basin Commons</vt:lpstr>
      <vt:lpstr>Power Arenas Within Conflict</vt:lpstr>
      <vt:lpstr>Party A – Water Municipalities</vt:lpstr>
      <vt:lpstr>Party A – Regional Watershed Districts</vt:lpstr>
      <vt:lpstr>Party A – Water Rights Advocates</vt:lpstr>
      <vt:lpstr>Party A – Environmentalists</vt:lpstr>
      <vt:lpstr>Party B – Capitalist Governance &amp; Trade Regimes</vt:lpstr>
      <vt:lpstr>Party B – Privatization Advocates</vt:lpstr>
      <vt:lpstr>Party B – Industrial Developers</vt:lpstr>
      <vt:lpstr>Party B – Appropriators/Water Services</vt:lpstr>
      <vt:lpstr>Third Siders and Global Effects</vt:lpstr>
      <vt:lpstr>Profiteers</vt:lpstr>
      <vt:lpstr>Dispute Timeline</vt:lpstr>
      <vt:lpstr>Shortcomings of Current System</vt:lpstr>
      <vt:lpstr>Policy Recommendations/Moving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Guy Burgess</dc:creator>
  <cp:lastModifiedBy>Guy</cp:lastModifiedBy>
  <cp:revision>1124</cp:revision>
  <cp:lastPrinted>1601-01-01T00:00:00Z</cp:lastPrinted>
  <dcterms:created xsi:type="dcterms:W3CDTF">2007-03-16T21:01:06Z</dcterms:created>
  <dcterms:modified xsi:type="dcterms:W3CDTF">2013-07-08T19:35:05Z</dcterms:modified>
</cp:coreProperties>
</file>